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4"/>
  </p:notesMasterIdLst>
  <p:sldIdLst>
    <p:sldId id="256" r:id="rId2"/>
    <p:sldId id="282" r:id="rId3"/>
    <p:sldId id="258" r:id="rId4"/>
    <p:sldId id="261" r:id="rId5"/>
    <p:sldId id="267" r:id="rId6"/>
    <p:sldId id="262" r:id="rId7"/>
    <p:sldId id="268" r:id="rId8"/>
    <p:sldId id="263" r:id="rId9"/>
    <p:sldId id="284" r:id="rId10"/>
    <p:sldId id="264" r:id="rId11"/>
    <p:sldId id="286" r:id="rId12"/>
    <p:sldId id="288" r:id="rId13"/>
    <p:sldId id="275" r:id="rId14"/>
    <p:sldId id="276" r:id="rId15"/>
    <p:sldId id="277" r:id="rId16"/>
    <p:sldId id="278" r:id="rId17"/>
    <p:sldId id="279" r:id="rId18"/>
    <p:sldId id="280" r:id="rId19"/>
    <p:sldId id="281" r:id="rId20"/>
    <p:sldId id="265" r:id="rId21"/>
    <p:sldId id="285" r:id="rId22"/>
    <p:sldId id="266" r:id="rId23"/>
  </p:sldIdLst>
  <p:sldSz cx="9144000" cy="5143500" type="screen16x9"/>
  <p:notesSz cx="6858000" cy="9144000"/>
  <p:embeddedFontLst>
    <p:embeddedFont>
      <p:font typeface="Sitka Text" pitchFamily="2" charset="0"/>
      <p:regular r:id="rId25"/>
      <p:bold r:id="rId26"/>
      <p:italic r:id="rId27"/>
      <p:boldItalic r:id="rId28"/>
    </p:embeddedFont>
    <p:embeddedFont>
      <p:font typeface="Tahoma" pitchFamily="34" charset="0"/>
      <p:regular r:id="rId29"/>
      <p:bold r:id="rId30"/>
    </p:embeddedFont>
    <p:embeddedFont>
      <p:font typeface="Lato" charset="0"/>
      <p:regular r:id="rId31"/>
      <p:bold r:id="rId32"/>
      <p:italic r:id="rId33"/>
      <p:boldItalic r:id="rId34"/>
    </p:embeddedFont>
    <p:embeddedFont>
      <p:font typeface="Sitka Display" pitchFamily="2" charset="0"/>
      <p:regular r:id="rId35"/>
      <p:bold r:id="rId36"/>
      <p:italic r:id="rId37"/>
      <p:boldItalic r:id="rId38"/>
    </p:embeddedFont>
    <p:embeddedFont>
      <p:font typeface="Sora"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9C9AFF-8E82-4BE7-A818-A12AA5C2A3B2}" v="45" dt="2025-02-22T16:51:10.849"/>
  </p1510:revLst>
</p1510:revInfo>
</file>

<file path=ppt/tableStyles.xml><?xml version="1.0" encoding="utf-8"?>
<a:tblStyleLst xmlns:a="http://schemas.openxmlformats.org/drawingml/2006/main" def="{165C0B11-12B6-404E-9A92-BC2FCD4467C2}">
  <a:tblStyle styleId="{165C0B11-12B6-404E-9A92-BC2FCD4467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2" autoAdjust="0"/>
    <p:restoredTop sz="94660"/>
  </p:normalViewPr>
  <p:slideViewPr>
    <p:cSldViewPr snapToGrid="0">
      <p:cViewPr>
        <p:scale>
          <a:sx n="100" d="100"/>
          <a:sy n="100" d="100"/>
        </p:scale>
        <p:origin x="-1162" y="-23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658401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d1bf8d60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24"/>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0" name="Google Shape;270;p24"/>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1" name="Google Shape;271;p24"/>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2" name="Google Shape;272;p24"/>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3" name="Google Shape;273;p24"/>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4" name="Google Shape;274;p24"/>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5" name="Google Shape;275;p24"/>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6" name="Google Shape;276;p24"/>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77" name="Google Shape;277;p24"/>
          <p:cNvGrpSpPr/>
          <p:nvPr/>
        </p:nvGrpSpPr>
        <p:grpSpPr>
          <a:xfrm>
            <a:off x="184960" y="-914261"/>
            <a:ext cx="8511650" cy="5875100"/>
            <a:chOff x="184960" y="-914261"/>
            <a:chExt cx="8511650" cy="5875100"/>
          </a:xfrm>
        </p:grpSpPr>
        <p:cxnSp>
          <p:nvCxnSpPr>
            <p:cNvPr id="278" name="Google Shape;278;p24"/>
            <p:cNvCxnSpPr/>
            <p:nvPr/>
          </p:nvCxnSpPr>
          <p:spPr>
            <a:xfrm rot="5400000">
              <a:off x="-1759290" y="1284414"/>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79" name="Google Shape;279;p24"/>
            <p:cNvCxnSpPr/>
            <p:nvPr/>
          </p:nvCxnSpPr>
          <p:spPr>
            <a:xfrm rot="5400000">
              <a:off x="-1581740" y="85243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80" name="Google Shape;280;p24"/>
            <p:cNvCxnSpPr/>
            <p:nvPr/>
          </p:nvCxnSpPr>
          <p:spPr>
            <a:xfrm rot="5400000">
              <a:off x="5885760" y="2149989"/>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81" name="Google Shape;281;p24"/>
            <p:cNvCxnSpPr/>
            <p:nvPr/>
          </p:nvCxnSpPr>
          <p:spPr>
            <a:xfrm rot="5400000">
              <a:off x="5659460" y="1671214"/>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282" name="Google Shape;282;p24"/>
          <p:cNvGrpSpPr/>
          <p:nvPr/>
        </p:nvGrpSpPr>
        <p:grpSpPr>
          <a:xfrm>
            <a:off x="4047014" y="27379"/>
            <a:ext cx="4845881" cy="3896497"/>
            <a:chOff x="4047014" y="27379"/>
            <a:chExt cx="4845881" cy="3896497"/>
          </a:xfrm>
        </p:grpSpPr>
        <p:sp>
          <p:nvSpPr>
            <p:cNvPr id="283" name="Google Shape;283;p24"/>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8470281" y="3727561"/>
              <a:ext cx="196332" cy="19629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5400000">
              <a:off x="8641534" y="2927466"/>
              <a:ext cx="251378" cy="25134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5400000">
              <a:off x="4391516" y="27388"/>
              <a:ext cx="156245" cy="15622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5400000">
              <a:off x="8470291" y="2624037"/>
              <a:ext cx="161895" cy="16187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sp>
        <p:nvSpPr>
          <p:cNvPr id="66" name="Google Shape;66;p7"/>
          <p:cNvSpPr txBox="1">
            <a:spLocks noGrp="1"/>
          </p:cNvSpPr>
          <p:nvPr>
            <p:ph type="subTitle" idx="1"/>
          </p:nvPr>
        </p:nvSpPr>
        <p:spPr>
          <a:xfrm>
            <a:off x="2375775" y="2379467"/>
            <a:ext cx="3247500" cy="11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AutoNum type="arabicPeriod"/>
              <a:defRPr sz="1400"/>
            </a:lvl1pPr>
            <a:lvl2pPr lvl="1" algn="ctr" rtl="0">
              <a:lnSpc>
                <a:spcPct val="115000"/>
              </a:lnSpc>
              <a:spcBef>
                <a:spcPts val="0"/>
              </a:spcBef>
              <a:spcAft>
                <a:spcPts val="0"/>
              </a:spcAft>
              <a:buClr>
                <a:srgbClr val="999999"/>
              </a:buClr>
              <a:buSzPts val="800"/>
              <a:buAutoNum type="alphaLcPeriod"/>
              <a:defRPr/>
            </a:lvl2pPr>
            <a:lvl3pPr lvl="2" algn="ctr" rtl="0">
              <a:lnSpc>
                <a:spcPct val="115000"/>
              </a:lnSpc>
              <a:spcBef>
                <a:spcPts val="0"/>
              </a:spcBef>
              <a:spcAft>
                <a:spcPts val="0"/>
              </a:spcAft>
              <a:buClr>
                <a:srgbClr val="999999"/>
              </a:buClr>
              <a:buSzPts val="800"/>
              <a:buAutoNum type="romanLcPeriod"/>
              <a:defRPr/>
            </a:lvl3pPr>
            <a:lvl4pPr lvl="3" algn="ctr" rtl="0">
              <a:lnSpc>
                <a:spcPct val="115000"/>
              </a:lnSpc>
              <a:spcBef>
                <a:spcPts val="0"/>
              </a:spcBef>
              <a:spcAft>
                <a:spcPts val="0"/>
              </a:spcAft>
              <a:buClr>
                <a:srgbClr val="999999"/>
              </a:buClr>
              <a:buSzPts val="800"/>
              <a:buAutoNum type="arabicPeriod"/>
              <a:defRPr/>
            </a:lvl4pPr>
            <a:lvl5pPr lvl="4" algn="ctr" rtl="0">
              <a:lnSpc>
                <a:spcPct val="115000"/>
              </a:lnSpc>
              <a:spcBef>
                <a:spcPts val="0"/>
              </a:spcBef>
              <a:spcAft>
                <a:spcPts val="0"/>
              </a:spcAft>
              <a:buClr>
                <a:srgbClr val="999999"/>
              </a:buClr>
              <a:buSzPts val="1200"/>
              <a:buAutoNum type="alphaLcPeriod"/>
              <a:defRPr/>
            </a:lvl5pPr>
            <a:lvl6pPr lvl="5" algn="ctr" rtl="0">
              <a:lnSpc>
                <a:spcPct val="115000"/>
              </a:lnSpc>
              <a:spcBef>
                <a:spcPts val="0"/>
              </a:spcBef>
              <a:spcAft>
                <a:spcPts val="0"/>
              </a:spcAft>
              <a:buClr>
                <a:srgbClr val="999999"/>
              </a:buClr>
              <a:buSzPts val="1200"/>
              <a:buAutoNum type="romanLcPeriod"/>
              <a:defRPr/>
            </a:lvl6pPr>
            <a:lvl7pPr lvl="6" algn="ctr" rtl="0">
              <a:lnSpc>
                <a:spcPct val="115000"/>
              </a:lnSpc>
              <a:spcBef>
                <a:spcPts val="0"/>
              </a:spcBef>
              <a:spcAft>
                <a:spcPts val="0"/>
              </a:spcAft>
              <a:buClr>
                <a:srgbClr val="999999"/>
              </a:buClr>
              <a:buSzPts val="700"/>
              <a:buAutoNum type="arabicPeriod"/>
              <a:defRPr/>
            </a:lvl7pPr>
            <a:lvl8pPr lvl="7" algn="ctr" rtl="0">
              <a:lnSpc>
                <a:spcPct val="115000"/>
              </a:lnSpc>
              <a:spcBef>
                <a:spcPts val="0"/>
              </a:spcBef>
              <a:spcAft>
                <a:spcPts val="0"/>
              </a:spcAft>
              <a:buClr>
                <a:srgbClr val="999999"/>
              </a:buClr>
              <a:buSzPts val="700"/>
              <a:buAutoNum type="alphaLcPeriod"/>
              <a:defRPr/>
            </a:lvl8pPr>
            <a:lvl9pPr lvl="8" algn="ctr" rtl="0">
              <a:lnSpc>
                <a:spcPct val="115000"/>
              </a:lnSpc>
              <a:spcBef>
                <a:spcPts val="0"/>
              </a:spcBef>
              <a:spcAft>
                <a:spcPts val="0"/>
              </a:spcAft>
              <a:buClr>
                <a:srgbClr val="999999"/>
              </a:buClr>
              <a:buSzPts val="600"/>
              <a:buAutoNum type="romanLcPeriod"/>
              <a:defRPr/>
            </a:lvl9pPr>
          </a:lstStyle>
          <a:p>
            <a:endParaRPr/>
          </a:p>
        </p:txBody>
      </p:sp>
      <p:sp>
        <p:nvSpPr>
          <p:cNvPr id="67" name="Google Shape;6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8" name="Google Shape;68;p7"/>
          <p:cNvGrpSpPr/>
          <p:nvPr/>
        </p:nvGrpSpPr>
        <p:grpSpPr>
          <a:xfrm>
            <a:off x="144288" y="147077"/>
            <a:ext cx="454046" cy="1101386"/>
            <a:chOff x="144288" y="147077"/>
            <a:chExt cx="454046" cy="1101386"/>
          </a:xfrm>
        </p:grpSpPr>
        <p:sp>
          <p:nvSpPr>
            <p:cNvPr id="69" name="Google Shape;69;p7"/>
            <p:cNvSpPr/>
            <p:nvPr/>
          </p:nvSpPr>
          <p:spPr>
            <a:xfrm rot="-5400000">
              <a:off x="144280" y="1470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193389" y="1068025"/>
              <a:ext cx="180450" cy="180425"/>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5400000">
              <a:off x="211443" y="7465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5400000">
              <a:off x="373819" y="2914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7"/>
          <p:cNvGrpSpPr/>
          <p:nvPr/>
        </p:nvGrpSpPr>
        <p:grpSpPr>
          <a:xfrm>
            <a:off x="569675" y="183250"/>
            <a:ext cx="8764375" cy="5229850"/>
            <a:chOff x="569675" y="183250"/>
            <a:chExt cx="8764375" cy="5229850"/>
          </a:xfrm>
        </p:grpSpPr>
        <p:cxnSp>
          <p:nvCxnSpPr>
            <p:cNvPr id="74" name="Google Shape;74;p7"/>
            <p:cNvCxnSpPr/>
            <p:nvPr/>
          </p:nvCxnSpPr>
          <p:spPr>
            <a:xfrm rot="10800000">
              <a:off x="569675" y="1832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75" name="Google Shape;75;p7"/>
            <p:cNvCxnSpPr/>
            <p:nvPr/>
          </p:nvCxnSpPr>
          <p:spPr>
            <a:xfrm rot="10800000">
              <a:off x="761550" y="2948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2" name="Google Shape;142;p15"/>
          <p:cNvGrpSpPr/>
          <p:nvPr/>
        </p:nvGrpSpPr>
        <p:grpSpPr>
          <a:xfrm>
            <a:off x="8430763" y="-10"/>
            <a:ext cx="422946" cy="368845"/>
            <a:chOff x="8576588" y="4496315"/>
            <a:chExt cx="422946" cy="368845"/>
          </a:xfrm>
        </p:grpSpPr>
        <p:sp>
          <p:nvSpPr>
            <p:cNvPr id="143" name="Google Shape;143;p15"/>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rot="10800000" flipH="1">
            <a:off x="25325" y="282383"/>
            <a:ext cx="8974200" cy="5003417"/>
            <a:chOff x="67325" y="-984534"/>
            <a:chExt cx="8974200" cy="5003417"/>
          </a:xfrm>
        </p:grpSpPr>
        <p:cxnSp>
          <p:nvCxnSpPr>
            <p:cNvPr id="146" name="Google Shape;146;p15"/>
            <p:cNvCxnSpPr/>
            <p:nvPr/>
          </p:nvCxnSpPr>
          <p:spPr>
            <a:xfrm>
              <a:off x="67325" y="-592117"/>
              <a:ext cx="8974200" cy="4611000"/>
            </a:xfrm>
            <a:prstGeom prst="bentConnector3">
              <a:avLst>
                <a:gd name="adj1" fmla="val 4347"/>
              </a:avLst>
            </a:prstGeom>
            <a:noFill/>
            <a:ln w="19050" cap="flat" cmpd="sng">
              <a:solidFill>
                <a:schemeClr val="lt2"/>
              </a:solidFill>
              <a:prstDash val="solid"/>
              <a:round/>
              <a:headEnd type="none" w="med" len="med"/>
              <a:tailEnd type="oval" w="med" len="med"/>
            </a:ln>
          </p:spPr>
        </p:cxnSp>
        <p:cxnSp>
          <p:nvCxnSpPr>
            <p:cNvPr id="147" name="Google Shape;147;p15"/>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1851163" y="3797875"/>
            <a:ext cx="3233100" cy="3657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SzPts val="2000"/>
              <a:buNone/>
              <a:defRPr sz="20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6"/>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14882235" y="888343"/>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7" name="Google Shape;157;p16"/>
            <p:cNvCxnSpPr/>
            <p:nvPr/>
          </p:nvCxnSpPr>
          <p:spPr>
            <a:xfrm rot="5400000">
              <a:off x="-358150" y="4477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8" name="Google Shape;158;p16"/>
            <p:cNvCxnSpPr/>
            <p:nvPr/>
          </p:nvCxnSpPr>
          <p:spPr>
            <a:xfrm flipH="1">
              <a:off x="6956600" y="3734250"/>
              <a:ext cx="3431400" cy="987000"/>
            </a:xfrm>
            <a:prstGeom prst="bentConnector3">
              <a:avLst>
                <a:gd name="adj1" fmla="val 45484"/>
              </a:avLst>
            </a:prstGeom>
            <a:noFill/>
            <a:ln w="19050" cap="flat" cmpd="sng">
              <a:solidFill>
                <a:schemeClr val="lt2"/>
              </a:solidFill>
              <a:prstDash val="solid"/>
              <a:round/>
              <a:headEnd type="none" w="med" len="med"/>
              <a:tailEnd type="oval" w="med" len="med"/>
            </a:ln>
          </p:spPr>
        </p:cxnSp>
        <p:cxnSp>
          <p:nvCxnSpPr>
            <p:cNvPr id="159" name="Google Shape;159;p16"/>
            <p:cNvCxnSpPr/>
            <p:nvPr/>
          </p:nvCxnSpPr>
          <p:spPr>
            <a:xfrm flipH="1">
              <a:off x="7656850" y="3932550"/>
              <a:ext cx="2803200" cy="10182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2" name="Google Shape;162;p17"/>
          <p:cNvSpPr txBox="1">
            <a:spLocks noGrp="1"/>
          </p:cNvSpPr>
          <p:nvPr>
            <p:ph type="subTitle" idx="1"/>
          </p:nvPr>
        </p:nvSpPr>
        <p:spPr>
          <a:xfrm>
            <a:off x="4827974"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3" name="Google Shape;163;p17"/>
          <p:cNvSpPr txBox="1">
            <a:spLocks noGrp="1"/>
          </p:cNvSpPr>
          <p:nvPr>
            <p:ph type="subTitle" idx="2"/>
          </p:nvPr>
        </p:nvSpPr>
        <p:spPr>
          <a:xfrm>
            <a:off x="997425"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164" name="Google Shape;164;p17"/>
          <p:cNvGrpSpPr/>
          <p:nvPr/>
        </p:nvGrpSpPr>
        <p:grpSpPr>
          <a:xfrm>
            <a:off x="-320650" y="-762725"/>
            <a:ext cx="9327075" cy="7125850"/>
            <a:chOff x="-320650" y="-762725"/>
            <a:chExt cx="9327075" cy="7125850"/>
          </a:xfrm>
        </p:grpSpPr>
        <p:cxnSp>
          <p:nvCxnSpPr>
            <p:cNvPr id="165" name="Google Shape;165;p17"/>
            <p:cNvCxnSpPr/>
            <p:nvPr/>
          </p:nvCxnSpPr>
          <p:spPr>
            <a:xfrm rot="-5400000" flipH="1">
              <a:off x="6857075" y="1775500"/>
              <a:ext cx="4097100" cy="187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6" name="Google Shape;166;p17"/>
            <p:cNvCxnSpPr/>
            <p:nvPr/>
          </p:nvCxnSpPr>
          <p:spPr>
            <a:xfrm rot="10800000" flipH="1">
              <a:off x="667900" y="4271400"/>
              <a:ext cx="2765700" cy="96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7" name="Google Shape;167;p17"/>
            <p:cNvCxnSpPr/>
            <p:nvPr/>
          </p:nvCxnSpPr>
          <p:spPr>
            <a:xfrm rot="5400000" flipH="1">
              <a:off x="7318025" y="39077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8" name="Google Shape;168;p17"/>
            <p:cNvCxnSpPr/>
            <p:nvPr/>
          </p:nvCxnSpPr>
          <p:spPr>
            <a:xfrm rot="5400000" flipH="1">
              <a:off x="7083950" y="45416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cxnSp>
          <p:nvCxnSpPr>
            <p:cNvPr id="169" name="Google Shape;169;p17"/>
            <p:cNvCxnSpPr/>
            <p:nvPr/>
          </p:nvCxnSpPr>
          <p:spPr>
            <a:xfrm rot="10800000" flipH="1">
              <a:off x="-320650" y="4087825"/>
              <a:ext cx="5808300" cy="878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70" name="Google Shape;170;p1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71" name="Google Shape;171;p1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72" name="Google Shape;172;p17"/>
          <p:cNvGrpSpPr/>
          <p:nvPr/>
        </p:nvGrpSpPr>
        <p:grpSpPr>
          <a:xfrm>
            <a:off x="179243" y="1771891"/>
            <a:ext cx="400449" cy="2933146"/>
            <a:chOff x="7553711" y="-2334286"/>
            <a:chExt cx="455625" cy="3337292"/>
          </a:xfrm>
        </p:grpSpPr>
        <p:sp>
          <p:nvSpPr>
            <p:cNvPr id="173" name="Google Shape;173;p1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8" r:id="rId4"/>
    <p:sldLayoutId id="2147483659" r:id="rId5"/>
    <p:sldLayoutId id="2147483661" r:id="rId6"/>
    <p:sldLayoutId id="2147483662" r:id="rId7"/>
    <p:sldLayoutId id="2147483663" r:id="rId8"/>
    <p:sldLayoutId id="2147483668" r:id="rId9"/>
    <p:sldLayoutId id="2147483670" r:id="rId10"/>
    <p:sldLayoutId id="2147483674"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136" name="Google Shape;368;p33"/>
          <p:cNvSpPr txBox="1">
            <a:spLocks/>
          </p:cNvSpPr>
          <p:nvPr/>
        </p:nvSpPr>
        <p:spPr>
          <a:xfrm>
            <a:off x="1637982" y="1093628"/>
            <a:ext cx="6581581" cy="981809"/>
          </a:xfrm>
          <a:prstGeom prst="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Sora"/>
              <a:buNone/>
              <a:defRPr sz="48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rgbClr val="191919"/>
              </a:buClr>
              <a:buSzPts val="5200"/>
              <a:buFont typeface="Sora"/>
              <a:buNone/>
              <a:defRPr sz="5200" b="1" i="0" u="none" strike="noStrike" cap="none">
                <a:solidFill>
                  <a:srgbClr val="191919"/>
                </a:solidFill>
                <a:latin typeface="Sora"/>
                <a:ea typeface="Sora"/>
                <a:cs typeface="Sora"/>
                <a:sym typeface="Sora"/>
              </a:defRPr>
            </a:lvl2pPr>
            <a:lvl3pPr marR="0" lvl="2" algn="ctr" rtl="0">
              <a:lnSpc>
                <a:spcPct val="100000"/>
              </a:lnSpc>
              <a:spcBef>
                <a:spcPts val="0"/>
              </a:spcBef>
              <a:spcAft>
                <a:spcPts val="0"/>
              </a:spcAft>
              <a:buClr>
                <a:srgbClr val="191919"/>
              </a:buClr>
              <a:buSzPts val="5200"/>
              <a:buFont typeface="Sora"/>
              <a:buNone/>
              <a:defRPr sz="5200" b="1" i="0" u="none" strike="noStrike" cap="none">
                <a:solidFill>
                  <a:srgbClr val="191919"/>
                </a:solidFill>
                <a:latin typeface="Sora"/>
                <a:ea typeface="Sora"/>
                <a:cs typeface="Sora"/>
                <a:sym typeface="Sora"/>
              </a:defRPr>
            </a:lvl3pPr>
            <a:lvl4pPr marR="0" lvl="3" algn="ctr" rtl="0">
              <a:lnSpc>
                <a:spcPct val="100000"/>
              </a:lnSpc>
              <a:spcBef>
                <a:spcPts val="0"/>
              </a:spcBef>
              <a:spcAft>
                <a:spcPts val="0"/>
              </a:spcAft>
              <a:buClr>
                <a:srgbClr val="191919"/>
              </a:buClr>
              <a:buSzPts val="5200"/>
              <a:buFont typeface="Sora"/>
              <a:buNone/>
              <a:defRPr sz="5200" b="1" i="0" u="none" strike="noStrike" cap="none">
                <a:solidFill>
                  <a:srgbClr val="191919"/>
                </a:solidFill>
                <a:latin typeface="Sora"/>
                <a:ea typeface="Sora"/>
                <a:cs typeface="Sora"/>
                <a:sym typeface="Sora"/>
              </a:defRPr>
            </a:lvl4pPr>
            <a:lvl5pPr marR="0" lvl="4" algn="ctr" rtl="0">
              <a:lnSpc>
                <a:spcPct val="100000"/>
              </a:lnSpc>
              <a:spcBef>
                <a:spcPts val="0"/>
              </a:spcBef>
              <a:spcAft>
                <a:spcPts val="0"/>
              </a:spcAft>
              <a:buClr>
                <a:srgbClr val="191919"/>
              </a:buClr>
              <a:buSzPts val="5200"/>
              <a:buFont typeface="Sora"/>
              <a:buNone/>
              <a:defRPr sz="5200" b="1" i="0" u="none" strike="noStrike" cap="none">
                <a:solidFill>
                  <a:srgbClr val="191919"/>
                </a:solidFill>
                <a:latin typeface="Sora"/>
                <a:ea typeface="Sora"/>
                <a:cs typeface="Sora"/>
                <a:sym typeface="Sora"/>
              </a:defRPr>
            </a:lvl5pPr>
            <a:lvl6pPr marR="0" lvl="5" algn="ctr" rtl="0">
              <a:lnSpc>
                <a:spcPct val="100000"/>
              </a:lnSpc>
              <a:spcBef>
                <a:spcPts val="0"/>
              </a:spcBef>
              <a:spcAft>
                <a:spcPts val="0"/>
              </a:spcAft>
              <a:buClr>
                <a:srgbClr val="191919"/>
              </a:buClr>
              <a:buSzPts val="5200"/>
              <a:buFont typeface="Sora"/>
              <a:buNone/>
              <a:defRPr sz="5200" b="1" i="0" u="none" strike="noStrike" cap="none">
                <a:solidFill>
                  <a:srgbClr val="191919"/>
                </a:solidFill>
                <a:latin typeface="Sora"/>
                <a:ea typeface="Sora"/>
                <a:cs typeface="Sora"/>
                <a:sym typeface="Sora"/>
              </a:defRPr>
            </a:lvl6pPr>
            <a:lvl7pPr marR="0" lvl="6" algn="ctr" rtl="0">
              <a:lnSpc>
                <a:spcPct val="100000"/>
              </a:lnSpc>
              <a:spcBef>
                <a:spcPts val="0"/>
              </a:spcBef>
              <a:spcAft>
                <a:spcPts val="0"/>
              </a:spcAft>
              <a:buClr>
                <a:srgbClr val="191919"/>
              </a:buClr>
              <a:buSzPts val="5200"/>
              <a:buFont typeface="Sora"/>
              <a:buNone/>
              <a:defRPr sz="5200" b="1" i="0" u="none" strike="noStrike" cap="none">
                <a:solidFill>
                  <a:srgbClr val="191919"/>
                </a:solidFill>
                <a:latin typeface="Sora"/>
                <a:ea typeface="Sora"/>
                <a:cs typeface="Sora"/>
                <a:sym typeface="Sora"/>
              </a:defRPr>
            </a:lvl7pPr>
            <a:lvl8pPr marR="0" lvl="7" algn="ctr" rtl="0">
              <a:lnSpc>
                <a:spcPct val="100000"/>
              </a:lnSpc>
              <a:spcBef>
                <a:spcPts val="0"/>
              </a:spcBef>
              <a:spcAft>
                <a:spcPts val="0"/>
              </a:spcAft>
              <a:buClr>
                <a:srgbClr val="191919"/>
              </a:buClr>
              <a:buSzPts val="5200"/>
              <a:buFont typeface="Sora"/>
              <a:buNone/>
              <a:defRPr sz="5200" b="1" i="0" u="none" strike="noStrike" cap="none">
                <a:solidFill>
                  <a:srgbClr val="191919"/>
                </a:solidFill>
                <a:latin typeface="Sora"/>
                <a:ea typeface="Sora"/>
                <a:cs typeface="Sora"/>
                <a:sym typeface="Sora"/>
              </a:defRPr>
            </a:lvl8pPr>
            <a:lvl9pPr marR="0" lvl="8" algn="ctr" rtl="0">
              <a:lnSpc>
                <a:spcPct val="100000"/>
              </a:lnSpc>
              <a:spcBef>
                <a:spcPts val="0"/>
              </a:spcBef>
              <a:spcAft>
                <a:spcPts val="0"/>
              </a:spcAft>
              <a:buClr>
                <a:srgbClr val="191919"/>
              </a:buClr>
              <a:buSzPts val="5200"/>
              <a:buFont typeface="Sora"/>
              <a:buNone/>
              <a:defRPr sz="5200" b="1" i="0" u="none" strike="noStrike" cap="none">
                <a:solidFill>
                  <a:srgbClr val="191919"/>
                </a:solidFill>
                <a:latin typeface="Sora"/>
                <a:ea typeface="Sora"/>
                <a:cs typeface="Sora"/>
                <a:sym typeface="Sora"/>
              </a:defRPr>
            </a:lvl9pPr>
          </a:lstStyle>
          <a:p>
            <a:pPr algn="ctr"/>
            <a:r>
              <a:rPr lang="en-US" sz="2000" dirty="0" smtClean="0">
                <a:solidFill>
                  <a:schemeClr val="tx1">
                    <a:lumMod val="75000"/>
                    <a:lumOff val="25000"/>
                  </a:schemeClr>
                </a:solidFill>
                <a:latin typeface="Sitka Display" pitchFamily="2" charset="0"/>
              </a:rPr>
              <a:t>Project Title: </a:t>
            </a:r>
          </a:p>
          <a:p>
            <a:pPr algn="ctr"/>
            <a:r>
              <a:rPr lang="en-US" sz="2000" dirty="0" smtClean="0">
                <a:solidFill>
                  <a:schemeClr val="tx1">
                    <a:lumMod val="75000"/>
                    <a:lumOff val="25000"/>
                  </a:schemeClr>
                </a:solidFill>
                <a:latin typeface="Sitka Display" pitchFamily="2" charset="0"/>
              </a:rPr>
              <a:t>CIFAKE</a:t>
            </a:r>
            <a:r>
              <a:rPr lang="en-US" sz="2000" dirty="0">
                <a:solidFill>
                  <a:schemeClr val="tx1">
                    <a:lumMod val="75000"/>
                    <a:lumOff val="25000"/>
                  </a:schemeClr>
                </a:solidFill>
                <a:latin typeface="Sitka Display" pitchFamily="2" charset="0"/>
              </a:rPr>
              <a:t>: Image Classification and Explainable Identification of AI - Generated Synthetic Images</a:t>
            </a:r>
            <a:endParaRPr lang="en-US" sz="2000" dirty="0">
              <a:solidFill>
                <a:schemeClr val="tx1">
                  <a:lumMod val="75000"/>
                  <a:lumOff val="25000"/>
                </a:schemeClr>
              </a:solidFill>
              <a:latin typeface="Sitka Display" pitchFamily="2" charset="0"/>
              <a:cs typeface="Times New Roman" pitchFamily="18" charset="0"/>
            </a:endParaRPr>
          </a:p>
        </p:txBody>
      </p:sp>
      <p:grpSp>
        <p:nvGrpSpPr>
          <p:cNvPr id="137" name="Google Shape;371;p33"/>
          <p:cNvGrpSpPr/>
          <p:nvPr/>
        </p:nvGrpSpPr>
        <p:grpSpPr>
          <a:xfrm>
            <a:off x="1173142" y="2250045"/>
            <a:ext cx="2260938" cy="2512759"/>
            <a:chOff x="713228" y="756273"/>
            <a:chExt cx="2795593" cy="3610859"/>
          </a:xfrm>
        </p:grpSpPr>
        <p:grpSp>
          <p:nvGrpSpPr>
            <p:cNvPr id="138" name="Google Shape;372;p33"/>
            <p:cNvGrpSpPr/>
            <p:nvPr/>
          </p:nvGrpSpPr>
          <p:grpSpPr>
            <a:xfrm>
              <a:off x="713228" y="756273"/>
              <a:ext cx="2795593" cy="3610859"/>
              <a:chOff x="293087" y="273641"/>
              <a:chExt cx="3511170" cy="4535116"/>
            </a:xfrm>
          </p:grpSpPr>
          <p:sp>
            <p:nvSpPr>
              <p:cNvPr id="140"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425;p33"/>
              <p:cNvGrpSpPr/>
              <p:nvPr/>
            </p:nvGrpSpPr>
            <p:grpSpPr>
              <a:xfrm>
                <a:off x="3050673" y="1341842"/>
                <a:ext cx="527533" cy="273512"/>
                <a:chOff x="7999109" y="908965"/>
                <a:chExt cx="502460" cy="260513"/>
              </a:xfrm>
            </p:grpSpPr>
            <p:sp>
              <p:nvSpPr>
                <p:cNvPr id="193"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6"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TextBox 200"/>
          <p:cNvSpPr txBox="1"/>
          <p:nvPr/>
        </p:nvSpPr>
        <p:spPr>
          <a:xfrm>
            <a:off x="5033142" y="2708728"/>
            <a:ext cx="3072121" cy="1384995"/>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TEAM  08:</a:t>
            </a:r>
          </a:p>
          <a:p>
            <a:pPr algn="just"/>
            <a:r>
              <a:rPr lang="en-US" dirty="0" smtClean="0">
                <a:latin typeface="Times New Roman" pitchFamily="18" charset="0"/>
                <a:cs typeface="Times New Roman" pitchFamily="18" charset="0"/>
              </a:rPr>
              <a:t>S</a:t>
            </a:r>
            <a:r>
              <a:rPr lang="en-US" dirty="0">
                <a:latin typeface="Times New Roman" pitchFamily="18" charset="0"/>
                <a:cs typeface="Times New Roman" pitchFamily="18" charset="0"/>
              </a:rPr>
              <a:t>. Annapurna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21A31A4427)</a:t>
            </a:r>
          </a:p>
          <a:p>
            <a:pPr algn="just"/>
            <a:r>
              <a:rPr lang="en-US" dirty="0">
                <a:latin typeface="Times New Roman" pitchFamily="18" charset="0"/>
                <a:cs typeface="Times New Roman" pitchFamily="18" charset="0"/>
              </a:rPr>
              <a:t>P. Samyuktha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21A31A4418)</a:t>
            </a:r>
          </a:p>
          <a:p>
            <a:pPr algn="just"/>
            <a:r>
              <a:rPr lang="en-US" dirty="0">
                <a:latin typeface="Times New Roman" pitchFamily="18" charset="0"/>
                <a:cs typeface="Times New Roman" pitchFamily="18" charset="0"/>
              </a:rPr>
              <a:t>B. Srikanth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21A31A4443)</a:t>
            </a:r>
          </a:p>
          <a:p>
            <a:pPr algn="just"/>
            <a:r>
              <a:rPr lang="en-US" dirty="0">
                <a:latin typeface="Times New Roman" pitchFamily="18" charset="0"/>
                <a:cs typeface="Times New Roman" pitchFamily="18" charset="0"/>
              </a:rPr>
              <a:t>G. Sneha </a:t>
            </a:r>
            <a:r>
              <a:rPr lang="en-US" dirty="0" smtClean="0">
                <a:latin typeface="Times New Roman" pitchFamily="18" charset="0"/>
                <a:cs typeface="Times New Roman" pitchFamily="18" charset="0"/>
              </a:rPr>
              <a:t>Ratna               (</a:t>
            </a:r>
            <a:r>
              <a:rPr lang="en-US" dirty="0">
                <a:latin typeface="Times New Roman" pitchFamily="18" charset="0"/>
                <a:cs typeface="Times New Roman" pitchFamily="18" charset="0"/>
              </a:rPr>
              <a:t>21A31A4410)</a:t>
            </a:r>
          </a:p>
          <a:p>
            <a:pPr algn="just"/>
            <a:r>
              <a:rPr lang="en-US" dirty="0">
                <a:latin typeface="Times New Roman" pitchFamily="18" charset="0"/>
                <a:cs typeface="Times New Roman" pitchFamily="18" charset="0"/>
              </a:rPr>
              <a:t>G. L. Shiva Teja </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21A31A4445)</a:t>
            </a:r>
            <a:endParaRPr lang="en-IN" dirty="0">
              <a:latin typeface="Times New Roman" pitchFamily="18" charset="0"/>
              <a:cs typeface="Times New Roman" pitchFamily="18" charset="0"/>
            </a:endParaRPr>
          </a:p>
        </p:txBody>
      </p:sp>
      <p:sp>
        <p:nvSpPr>
          <p:cNvPr id="202" name="TextBox 201"/>
          <p:cNvSpPr txBox="1"/>
          <p:nvPr/>
        </p:nvSpPr>
        <p:spPr>
          <a:xfrm>
            <a:off x="4179392" y="2385568"/>
            <a:ext cx="4964608" cy="307777"/>
          </a:xfrm>
          <a:prstGeom prst="rect">
            <a:avLst/>
          </a:prstGeom>
          <a:noFill/>
        </p:spPr>
        <p:txBody>
          <a:bodyPr wrap="square" rtlCol="0">
            <a:spAutoFit/>
          </a:bodyPr>
          <a:lstStyle/>
          <a:p>
            <a:pPr algn="ctr"/>
            <a:r>
              <a:rPr lang="en-US" dirty="0" smtClean="0">
                <a:solidFill>
                  <a:schemeClr val="tx1"/>
                </a:solidFill>
                <a:latin typeface="Times New Roman" pitchFamily="18" charset="0"/>
                <a:ea typeface="Tahoma" pitchFamily="34" charset="0"/>
                <a:cs typeface="Times New Roman" pitchFamily="18" charset="0"/>
              </a:rPr>
              <a:t>Project supervisor: Mrs. D. Chakra Satya Tulasi </a:t>
            </a:r>
            <a:r>
              <a:rPr lang="en-US" sz="1000" dirty="0" smtClean="0">
                <a:solidFill>
                  <a:schemeClr val="tx1"/>
                </a:solidFill>
                <a:latin typeface="Times New Roman" pitchFamily="18" charset="0"/>
                <a:ea typeface="Tahoma" pitchFamily="34" charset="0"/>
                <a:cs typeface="Times New Roman" pitchFamily="18" charset="0"/>
              </a:rPr>
              <a:t>M.tech,</a:t>
            </a:r>
            <a:endParaRPr lang="en-IN" sz="1000" dirty="0">
              <a:solidFill>
                <a:schemeClr val="tx1"/>
              </a:solidFill>
              <a:latin typeface="Times New Roman" pitchFamily="18" charset="0"/>
              <a:ea typeface="Tahoma" pitchFamily="34" charset="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25931" cy="1113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87821" y="243839"/>
            <a:ext cx="7429868" cy="584775"/>
          </a:xfrm>
          <a:prstGeom prst="rect">
            <a:avLst/>
          </a:prstGeom>
          <a:noFill/>
        </p:spPr>
        <p:txBody>
          <a:bodyPr wrap="square" rtlCol="0">
            <a:spAutoFit/>
          </a:bodyPr>
          <a:lstStyle/>
          <a:p>
            <a:pPr algn="ctr"/>
            <a:r>
              <a:rPr lang="en-US" sz="2000" b="1" dirty="0">
                <a:latin typeface="Times New Roman" pitchFamily="18" charset="0"/>
                <a:cs typeface="Times New Roman" pitchFamily="18" charset="0"/>
              </a:rPr>
              <a:t>PRAGATI ENGINEERING </a:t>
            </a:r>
            <a:r>
              <a:rPr lang="en-US" sz="2000" b="1" dirty="0" smtClean="0">
                <a:latin typeface="Times New Roman" pitchFamily="18" charset="0"/>
                <a:cs typeface="Times New Roman" pitchFamily="18" charset="0"/>
              </a:rPr>
              <a:t>COLLEGE(AUTONOMOUS)</a:t>
            </a:r>
          </a:p>
          <a:p>
            <a:pPr algn="ctr"/>
            <a:r>
              <a:rPr lang="en-US" sz="1200" dirty="0" smtClean="0">
                <a:latin typeface="Times New Roman" pitchFamily="18" charset="0"/>
                <a:cs typeface="Times New Roman" pitchFamily="18" charset="0"/>
              </a:rPr>
              <a:t>Approved </a:t>
            </a:r>
            <a:r>
              <a:rPr lang="en-US" sz="1200" dirty="0">
                <a:latin typeface="Times New Roman" pitchFamily="18" charset="0"/>
                <a:cs typeface="Times New Roman" pitchFamily="18" charset="0"/>
              </a:rPr>
              <a:t>by AICTE, permanently affiliated to JUNTUK Kakinada  accredited by NBA &amp; NAAC ‘A+’ Grade</a:t>
            </a:r>
            <a:endParaRPr lang="en-IN" sz="1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2" name="Google Shape;632;p41"/>
          <p:cNvSpPr txBox="1">
            <a:spLocks noGrp="1"/>
          </p:cNvSpPr>
          <p:nvPr>
            <p:ph type="title"/>
          </p:nvPr>
        </p:nvSpPr>
        <p:spPr>
          <a:xfrm>
            <a:off x="720000" y="6277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ALGORITHMS</a:t>
            </a:r>
            <a:endParaRPr dirty="0"/>
          </a:p>
        </p:txBody>
      </p:sp>
      <p:sp>
        <p:nvSpPr>
          <p:cNvPr id="67" name="Subtitle 2"/>
          <p:cNvSpPr>
            <a:spLocks noGrp="1"/>
          </p:cNvSpPr>
          <p:nvPr>
            <p:ph type="subTitle" idx="1"/>
          </p:nvPr>
        </p:nvSpPr>
        <p:spPr>
          <a:xfrm>
            <a:off x="4827974" y="1602925"/>
            <a:ext cx="3318600" cy="1921500"/>
          </a:xfrm>
        </p:spPr>
        <p:style>
          <a:lnRef idx="1">
            <a:schemeClr val="accent1"/>
          </a:lnRef>
          <a:fillRef idx="2">
            <a:schemeClr val="accent1"/>
          </a:fillRef>
          <a:effectRef idx="1">
            <a:schemeClr val="accent1"/>
          </a:effectRef>
          <a:fontRef idx="minor">
            <a:schemeClr val="dk1"/>
          </a:fontRef>
        </p:style>
        <p:txBody>
          <a:bodyPr/>
          <a:lstStyle/>
          <a:p>
            <a:pPr algn="ctr"/>
            <a:endParaRPr lang="en-US" b="1" dirty="0" smtClean="0">
              <a:latin typeface="Times New Roman" panose="02020603050405020304" pitchFamily="18" charset="0"/>
              <a:cs typeface="Times New Roman" pitchFamily="18" charset="0"/>
            </a:endParaRPr>
          </a:p>
          <a:p>
            <a:pPr algn="ctr"/>
            <a:r>
              <a:rPr lang="en-US" sz="1800" b="1" dirty="0" smtClean="0">
                <a:latin typeface="Times New Roman" panose="02020603050405020304" pitchFamily="18" charset="0"/>
                <a:cs typeface="Times New Roman" pitchFamily="18" charset="0"/>
              </a:rPr>
              <a:t>02</a:t>
            </a:r>
            <a:endParaRPr lang="en-IN" sz="1800" b="1" dirty="0" smtClean="0">
              <a:latin typeface="Times New Roman" panose="02020603050405020304" pitchFamily="18" charset="0"/>
              <a:cs typeface="Times New Roman" pitchFamily="18" charset="0"/>
            </a:endParaRPr>
          </a:p>
          <a:p>
            <a:pPr algn="ctr"/>
            <a:endParaRPr lang="en-IN" b="1" dirty="0" smtClean="0">
              <a:latin typeface="Times New Roman" panose="02020603050405020304" pitchFamily="18" charset="0"/>
              <a:cs typeface="Times New Roman" pitchFamily="18" charset="0"/>
            </a:endParaRPr>
          </a:p>
          <a:p>
            <a:pPr algn="ctr"/>
            <a:r>
              <a:rPr lang="en-IN" b="1" dirty="0" smtClean="0">
                <a:latin typeface="Times New Roman" panose="02020603050405020304" pitchFamily="18" charset="0"/>
                <a:cs typeface="Times New Roman" pitchFamily="18" charset="0"/>
              </a:rPr>
              <a:t>Grad-CAM Algorithm</a:t>
            </a:r>
          </a:p>
          <a:p>
            <a:pPr algn="ct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technique that visualizes image </a:t>
            </a:r>
            <a:r>
              <a:rPr lang="en-US" dirty="0" smtClean="0">
                <a:latin typeface="Times New Roman" panose="02020603050405020304" pitchFamily="18" charset="0"/>
                <a:cs typeface="Times New Roman" panose="02020603050405020304" pitchFamily="18" charset="0"/>
              </a:rPr>
              <a:t>areas influencing </a:t>
            </a:r>
            <a:r>
              <a:rPr lang="en-US" dirty="0">
                <a:latin typeface="Times New Roman" panose="02020603050405020304" pitchFamily="18" charset="0"/>
                <a:cs typeface="Times New Roman" panose="02020603050405020304" pitchFamily="18" charset="0"/>
              </a:rPr>
              <a:t>a model’s prediction</a:t>
            </a:r>
            <a:endParaRPr lang="en-IN" b="1" dirty="0">
              <a:latin typeface="Times New Roman" pitchFamily="18" charset="0"/>
              <a:cs typeface="Times New Roman" pitchFamily="18" charset="0"/>
            </a:endParaRPr>
          </a:p>
        </p:txBody>
      </p:sp>
      <p:sp>
        <p:nvSpPr>
          <p:cNvPr id="68" name="Subtitle 3"/>
          <p:cNvSpPr>
            <a:spLocks noGrp="1"/>
          </p:cNvSpPr>
          <p:nvPr>
            <p:ph type="subTitle" idx="2"/>
          </p:nvPr>
        </p:nvSpPr>
        <p:spPr>
          <a:xfrm>
            <a:off x="997425" y="1602925"/>
            <a:ext cx="3318600" cy="1921500"/>
          </a:xfrm>
        </p:spPr>
        <p:style>
          <a:lnRef idx="1">
            <a:schemeClr val="accent1"/>
          </a:lnRef>
          <a:fillRef idx="2">
            <a:schemeClr val="accent1"/>
          </a:fillRef>
          <a:effectRef idx="1">
            <a:schemeClr val="accent1"/>
          </a:effectRef>
          <a:fontRef idx="minor">
            <a:schemeClr val="dk1"/>
          </a:fontRef>
        </p:style>
        <p:txBody>
          <a:bodyPr/>
          <a:lstStyle/>
          <a:p>
            <a:pPr algn="ctr"/>
            <a:endParaRPr lang="en-US" b="1" dirty="0" smtClean="0">
              <a:latin typeface="Times New Roman" pitchFamily="18" charset="0"/>
              <a:cs typeface="Times New Roman" pitchFamily="18" charset="0"/>
            </a:endParaRPr>
          </a:p>
          <a:p>
            <a:pPr algn="ctr"/>
            <a:r>
              <a:rPr lang="en-US" sz="1800" b="1" dirty="0" smtClean="0">
                <a:latin typeface="Times New Roman" pitchFamily="18" charset="0"/>
                <a:cs typeface="Times New Roman" pitchFamily="18" charset="0"/>
              </a:rPr>
              <a:t>01</a:t>
            </a:r>
          </a:p>
          <a:p>
            <a:pPr algn="ctr"/>
            <a:endParaRPr lang="en-US" b="1" dirty="0" smtClean="0">
              <a:latin typeface="Times New Roman" pitchFamily="18" charset="0"/>
              <a:cs typeface="Times New Roman" pitchFamily="18" charset="0"/>
            </a:endParaRPr>
          </a:p>
          <a:p>
            <a:pPr algn="ctr"/>
            <a:r>
              <a:rPr lang="en-US" b="1" dirty="0" smtClean="0">
                <a:latin typeface="Times New Roman" pitchFamily="18" charset="0"/>
                <a:cs typeface="Times New Roman" pitchFamily="18" charset="0"/>
              </a:rPr>
              <a:t>CNN Algorithm </a:t>
            </a:r>
          </a:p>
          <a:p>
            <a:pPr algn="ctr"/>
            <a:r>
              <a:rPr lang="en-US" dirty="0">
                <a:latin typeface="Times New Roman" panose="02020603050405020304" pitchFamily="18" charset="0"/>
                <a:cs typeface="Times New Roman" panose="02020603050405020304" pitchFamily="18" charset="0"/>
              </a:rPr>
              <a:t>A deep learning model that </a:t>
            </a:r>
            <a:r>
              <a:rPr lang="en-US" dirty="0" smtClean="0">
                <a:latin typeface="Times New Roman" panose="02020603050405020304" pitchFamily="18" charset="0"/>
                <a:cs typeface="Times New Roman" panose="02020603050405020304" pitchFamily="18" charset="0"/>
              </a:rPr>
              <a:t>learns</a:t>
            </a:r>
          </a:p>
          <a:p>
            <a:pPr algn="ctr"/>
            <a:r>
              <a:rPr lang="en-US" dirty="0" smtClean="0">
                <a:latin typeface="Times New Roman" panose="02020603050405020304" pitchFamily="18" charset="0"/>
                <a:cs typeface="Times New Roman" panose="02020603050405020304" pitchFamily="18" charset="0"/>
              </a:rPr>
              <a:t>features </a:t>
            </a:r>
            <a:r>
              <a:rPr lang="en-US" dirty="0">
                <a:latin typeface="Times New Roman" panose="02020603050405020304" pitchFamily="18" charset="0"/>
                <a:cs typeface="Times New Roman" panose="02020603050405020304" pitchFamily="18" charset="0"/>
              </a:rPr>
              <a:t>from images for tasks </a:t>
            </a:r>
            <a:r>
              <a:rPr lang="en-US" dirty="0" smtClean="0">
                <a:latin typeface="Times New Roman" panose="02020603050405020304" pitchFamily="18" charset="0"/>
                <a:cs typeface="Times New Roman" panose="02020603050405020304" pitchFamily="18" charset="0"/>
              </a:rPr>
              <a:t>like classification</a:t>
            </a:r>
            <a:r>
              <a:rPr lang="en-US" dirty="0">
                <a:latin typeface="Times New Roman" panose="02020603050405020304" pitchFamily="18" charset="0"/>
                <a:cs typeface="Times New Roman" panose="02020603050405020304" pitchFamily="18" charset="0"/>
              </a:rPr>
              <a:t>.</a:t>
            </a:r>
          </a:p>
          <a:p>
            <a:pPr algn="ctr"/>
            <a:endParaRPr lang="en-IN" sz="1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36013" y="194403"/>
            <a:ext cx="8289509"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b="1" dirty="0" smtClean="0">
                <a:solidFill>
                  <a:schemeClr val="bg2"/>
                </a:solidFill>
                <a:latin typeface="Sora" charset="0"/>
                <a:cs typeface="Sora" charset="0"/>
              </a:rPr>
              <a:t>CNN WORKFLOW</a:t>
            </a:r>
            <a:endParaRPr lang="en-IN" sz="2400" b="1" dirty="0">
              <a:solidFill>
                <a:schemeClr val="bg2"/>
              </a:solidFill>
              <a:latin typeface="Sora" charset="0"/>
              <a:cs typeface="Sora" charset="0"/>
            </a:endParaRPr>
          </a:p>
        </p:txBody>
      </p:sp>
      <p:sp>
        <p:nvSpPr>
          <p:cNvPr id="3" name="TextBox 2">
            <a:extLst>
              <a:ext uri="{FF2B5EF4-FFF2-40B4-BE49-F238E27FC236}">
                <a16:creationId xmlns:a16="http://schemas.microsoft.com/office/drawing/2014/main" xmlns="" id="{0F02D378-CAB0-72BF-0A76-5AAD3BD46C9D}"/>
              </a:ext>
            </a:extLst>
          </p:cNvPr>
          <p:cNvSpPr txBox="1"/>
          <p:nvPr/>
        </p:nvSpPr>
        <p:spPr>
          <a:xfrm>
            <a:off x="713002" y="1430998"/>
            <a:ext cx="3708962" cy="2308324"/>
          </a:xfrm>
          <a:prstGeom prst="rect">
            <a:avLst/>
          </a:prstGeom>
          <a:noFill/>
        </p:spPr>
        <p:txBody>
          <a:bodyPr wrap="square" rtlCol="0">
            <a:spAutoFit/>
          </a:bodyPr>
          <a:lstStyle/>
          <a:p>
            <a:r>
              <a:rPr lang="en-US" sz="1200" b="1" dirty="0">
                <a:solidFill>
                  <a:schemeClr val="tx1"/>
                </a:solidFill>
                <a:latin typeface="Times New Roman" panose="02020603050405020304" pitchFamily="18" charset="0"/>
                <a:cs typeface="Times New Roman" panose="02020603050405020304" pitchFamily="18" charset="0"/>
              </a:rPr>
              <a:t>STEPS:-</a:t>
            </a:r>
          </a:p>
          <a:p>
            <a:r>
              <a:rPr lang="en-US" sz="1200" dirty="0">
                <a:solidFill>
                  <a:schemeClr val="tx1"/>
                </a:solidFill>
                <a:latin typeface="Times New Roman" panose="02020603050405020304" pitchFamily="18" charset="0"/>
                <a:cs typeface="Times New Roman" panose="02020603050405020304" pitchFamily="18" charset="0"/>
              </a:rPr>
              <a:t>1. </a:t>
            </a:r>
            <a:r>
              <a:rPr lang="en-IN" sz="1200" b="0" dirty="0">
                <a:solidFill>
                  <a:schemeClr val="tx1"/>
                </a:solidFill>
                <a:effectLst/>
                <a:latin typeface="Times New Roman" panose="02020603050405020304" pitchFamily="18" charset="0"/>
                <a:cs typeface="Times New Roman" panose="02020603050405020304" pitchFamily="18" charset="0"/>
              </a:rPr>
              <a:t>Import necessary libraries</a:t>
            </a:r>
          </a:p>
          <a:p>
            <a:r>
              <a:rPr lang="en-IN" sz="1200" dirty="0">
                <a:solidFill>
                  <a:schemeClr val="tx1"/>
                </a:solidFill>
                <a:latin typeface="Times New Roman" panose="02020603050405020304" pitchFamily="18" charset="0"/>
                <a:cs typeface="Times New Roman" panose="02020603050405020304" pitchFamily="18" charset="0"/>
              </a:rPr>
              <a:t>2. </a:t>
            </a:r>
            <a:r>
              <a:rPr lang="en-IN" sz="1200" b="0" dirty="0">
                <a:solidFill>
                  <a:schemeClr val="tx1"/>
                </a:solidFill>
                <a:effectLst/>
                <a:latin typeface="Times New Roman" panose="02020603050405020304" pitchFamily="18" charset="0"/>
                <a:cs typeface="Times New Roman" panose="02020603050405020304" pitchFamily="18" charset="0"/>
              </a:rPr>
              <a:t>Loading the data</a:t>
            </a:r>
          </a:p>
          <a:p>
            <a:r>
              <a:rPr lang="en-IN" sz="1200" dirty="0">
                <a:solidFill>
                  <a:schemeClr val="tx1"/>
                </a:solidFill>
                <a:latin typeface="Times New Roman" panose="02020603050405020304" pitchFamily="18" charset="0"/>
                <a:cs typeface="Times New Roman" panose="02020603050405020304" pitchFamily="18" charset="0"/>
              </a:rPr>
              <a:t>3. </a:t>
            </a:r>
            <a:r>
              <a:rPr lang="en-IN" sz="1200" b="0" dirty="0">
                <a:solidFill>
                  <a:schemeClr val="tx1"/>
                </a:solidFill>
                <a:effectLst/>
                <a:latin typeface="Times New Roman" panose="02020603050405020304" pitchFamily="18" charset="0"/>
                <a:cs typeface="Times New Roman" panose="02020603050405020304" pitchFamily="18" charset="0"/>
              </a:rPr>
              <a:t>Data augmentation to improve generalization</a:t>
            </a:r>
          </a:p>
          <a:p>
            <a:r>
              <a:rPr lang="en-IN" sz="1200" dirty="0">
                <a:solidFill>
                  <a:schemeClr val="tx1"/>
                </a:solidFill>
                <a:latin typeface="Times New Roman" panose="02020603050405020304" pitchFamily="18" charset="0"/>
                <a:cs typeface="Times New Roman" panose="02020603050405020304" pitchFamily="18" charset="0"/>
              </a:rPr>
              <a:t>4. </a:t>
            </a:r>
            <a:r>
              <a:rPr lang="en-IN" sz="1200" b="0" dirty="0">
                <a:solidFill>
                  <a:schemeClr val="tx1"/>
                </a:solidFill>
                <a:effectLst/>
                <a:latin typeface="Times New Roman" panose="02020603050405020304" pitchFamily="18" charset="0"/>
                <a:cs typeface="Times New Roman" panose="02020603050405020304" pitchFamily="18" charset="0"/>
              </a:rPr>
              <a:t>Data Generators</a:t>
            </a:r>
          </a:p>
          <a:p>
            <a:r>
              <a:rPr lang="en-IN" sz="1200" dirty="0">
                <a:solidFill>
                  <a:schemeClr val="tx1"/>
                </a:solidFill>
                <a:latin typeface="Times New Roman" panose="02020603050405020304" pitchFamily="18" charset="0"/>
                <a:cs typeface="Times New Roman" panose="02020603050405020304" pitchFamily="18" charset="0"/>
              </a:rPr>
              <a:t>5. </a:t>
            </a:r>
            <a:r>
              <a:rPr lang="en-IN" sz="1200" b="0" dirty="0">
                <a:solidFill>
                  <a:schemeClr val="tx1"/>
                </a:solidFill>
                <a:effectLst/>
                <a:latin typeface="Times New Roman" panose="02020603050405020304" pitchFamily="18" charset="0"/>
                <a:cs typeface="Times New Roman" panose="02020603050405020304" pitchFamily="18" charset="0"/>
              </a:rPr>
              <a:t>CNN Model Architecture</a:t>
            </a:r>
          </a:p>
          <a:p>
            <a:r>
              <a:rPr lang="en-IN" sz="1200" dirty="0">
                <a:solidFill>
                  <a:schemeClr val="tx1"/>
                </a:solidFill>
                <a:latin typeface="Times New Roman" panose="02020603050405020304" pitchFamily="18" charset="0"/>
                <a:cs typeface="Times New Roman" panose="02020603050405020304" pitchFamily="18" charset="0"/>
              </a:rPr>
              <a:t>6. </a:t>
            </a:r>
            <a:r>
              <a:rPr lang="en-US" sz="1200" b="0" dirty="0">
                <a:solidFill>
                  <a:schemeClr val="tx1"/>
                </a:solidFill>
                <a:effectLst/>
                <a:latin typeface="Times New Roman" panose="02020603050405020304" pitchFamily="18" charset="0"/>
                <a:cs typeface="Times New Roman" panose="02020603050405020304" pitchFamily="18" charset="0"/>
              </a:rPr>
              <a:t>Compile the model</a:t>
            </a:r>
          </a:p>
          <a:p>
            <a:r>
              <a:rPr lang="en-IN" sz="1200" dirty="0">
                <a:solidFill>
                  <a:schemeClr val="tx1"/>
                </a:solidFill>
                <a:latin typeface="Times New Roman" panose="02020603050405020304" pitchFamily="18" charset="0"/>
                <a:cs typeface="Times New Roman" panose="02020603050405020304" pitchFamily="18" charset="0"/>
              </a:rPr>
              <a:t>7.</a:t>
            </a:r>
            <a:r>
              <a:rPr lang="en-IN" sz="1200" b="0" dirty="0">
                <a:solidFill>
                  <a:schemeClr val="tx1"/>
                </a:solidFill>
                <a:effectLst/>
                <a:latin typeface="Times New Roman" panose="02020603050405020304" pitchFamily="18" charset="0"/>
                <a:cs typeface="Times New Roman" panose="02020603050405020304" pitchFamily="18" charset="0"/>
              </a:rPr>
              <a:t> Train the model</a:t>
            </a:r>
          </a:p>
          <a:p>
            <a:r>
              <a:rPr lang="en-IN" sz="1200" dirty="0">
                <a:solidFill>
                  <a:schemeClr val="tx1"/>
                </a:solidFill>
                <a:latin typeface="Times New Roman" panose="02020603050405020304" pitchFamily="18" charset="0"/>
                <a:cs typeface="Times New Roman" panose="02020603050405020304" pitchFamily="18" charset="0"/>
              </a:rPr>
              <a:t>8. </a:t>
            </a:r>
            <a:r>
              <a:rPr lang="en-IN" sz="1200" b="0" dirty="0">
                <a:solidFill>
                  <a:schemeClr val="tx1"/>
                </a:solidFill>
                <a:effectLst/>
                <a:latin typeface="Times New Roman" panose="02020603050405020304" pitchFamily="18" charset="0"/>
                <a:cs typeface="Times New Roman" panose="02020603050405020304" pitchFamily="18" charset="0"/>
              </a:rPr>
              <a:t>Save the model</a:t>
            </a:r>
          </a:p>
          <a:p>
            <a:r>
              <a:rPr lang="en-IN" sz="1200" b="0" dirty="0">
                <a:solidFill>
                  <a:schemeClr val="tx1"/>
                </a:solidFill>
                <a:effectLst/>
                <a:latin typeface="Times New Roman" panose="02020603050405020304" pitchFamily="18" charset="0"/>
                <a:cs typeface="Times New Roman" panose="02020603050405020304" pitchFamily="18" charset="0"/>
              </a:rPr>
              <a:t>9. Evaluate the model</a:t>
            </a:r>
          </a:p>
          <a:p>
            <a:r>
              <a:rPr lang="en-IN" sz="1200" b="0" dirty="0">
                <a:solidFill>
                  <a:schemeClr val="tx1"/>
                </a:solidFill>
                <a:effectLst/>
                <a:latin typeface="Times New Roman" panose="02020603050405020304" pitchFamily="18" charset="0"/>
                <a:cs typeface="Times New Roman" panose="02020603050405020304" pitchFamily="18" charset="0"/>
              </a:rPr>
              <a:t>10. Calculate accuracy</a:t>
            </a:r>
          </a:p>
          <a:p>
            <a:endParaRPr lang="en-IN" sz="1200" b="0" dirty="0">
              <a:solidFill>
                <a:schemeClr val="tx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942F2160-06F4-A273-F99E-170DD58562A7}"/>
              </a:ext>
            </a:extLst>
          </p:cNvPr>
          <p:cNvSpPr txBox="1"/>
          <p:nvPr/>
        </p:nvSpPr>
        <p:spPr>
          <a:xfrm>
            <a:off x="4480560" y="901765"/>
            <a:ext cx="4038600" cy="4154984"/>
          </a:xfrm>
          <a:prstGeom prst="rect">
            <a:avLst/>
          </a:prstGeom>
          <a:noFill/>
        </p:spPr>
        <p:txBody>
          <a:bodyPr wrap="square" rtlCol="0">
            <a:spAutoFit/>
          </a:bodyPr>
          <a:lstStyle/>
          <a:p>
            <a:r>
              <a:rPr lang="en-US" sz="1200" b="1" dirty="0" smtClean="0">
                <a:solidFill>
                  <a:schemeClr val="tx1"/>
                </a:solidFill>
                <a:latin typeface="Times New Roman" panose="02020603050405020304" pitchFamily="18" charset="0"/>
                <a:cs typeface="Times New Roman" panose="02020603050405020304" pitchFamily="18" charset="0"/>
              </a:rPr>
              <a:t>CODE PART:-</a:t>
            </a:r>
            <a:endParaRPr lang="en-IN" sz="1200" b="1" dirty="0" smtClean="0">
              <a:solidFill>
                <a:schemeClr val="tx1"/>
              </a:solidFill>
              <a:latin typeface="Times New Roman" panose="02020603050405020304" pitchFamily="18" charset="0"/>
              <a:cs typeface="Times New Roman" panose="02020603050405020304" pitchFamily="18" charset="0"/>
            </a:endParaRPr>
          </a:p>
          <a:p>
            <a:r>
              <a:rPr lang="en-IN" sz="1200" dirty="0" smtClean="0">
                <a:solidFill>
                  <a:schemeClr val="tx1"/>
                </a:solidFill>
                <a:latin typeface="Times New Roman" panose="02020603050405020304" pitchFamily="18" charset="0"/>
                <a:cs typeface="Times New Roman" panose="02020603050405020304" pitchFamily="18" charset="0"/>
              </a:rPr>
              <a:t># </a:t>
            </a:r>
            <a:r>
              <a:rPr lang="en-IN" sz="1200" dirty="0">
                <a:solidFill>
                  <a:schemeClr val="tx1"/>
                </a:solidFill>
                <a:latin typeface="Times New Roman" panose="02020603050405020304" pitchFamily="18" charset="0"/>
                <a:cs typeface="Times New Roman" panose="02020603050405020304" pitchFamily="18" charset="0"/>
              </a:rPr>
              <a:t>CNN Model Architecture</a:t>
            </a:r>
          </a:p>
          <a:p>
            <a:r>
              <a:rPr lang="en-IN" sz="1200" dirty="0">
                <a:solidFill>
                  <a:schemeClr val="tx1"/>
                </a:solidFill>
                <a:latin typeface="Times New Roman" panose="02020603050405020304" pitchFamily="18" charset="0"/>
                <a:cs typeface="Times New Roman" panose="02020603050405020304" pitchFamily="18" charset="0"/>
              </a:rPr>
              <a:t>model = Sequential([</a:t>
            </a:r>
          </a:p>
          <a:p>
            <a:r>
              <a:rPr lang="en-IN" sz="1200" dirty="0">
                <a:solidFill>
                  <a:schemeClr val="tx1"/>
                </a:solidFill>
                <a:latin typeface="Times New Roman" panose="02020603050405020304" pitchFamily="18" charset="0"/>
                <a:cs typeface="Times New Roman" panose="02020603050405020304" pitchFamily="18" charset="0"/>
              </a:rPr>
              <a:t>    Conv2D(32, (3, 3), activation='</a:t>
            </a:r>
            <a:r>
              <a:rPr lang="en-IN" sz="1200" dirty="0" err="1">
                <a:solidFill>
                  <a:schemeClr val="tx1"/>
                </a:solidFill>
                <a:latin typeface="Times New Roman" panose="02020603050405020304" pitchFamily="18" charset="0"/>
                <a:cs typeface="Times New Roman" panose="02020603050405020304" pitchFamily="18" charset="0"/>
              </a:rPr>
              <a:t>relu</a:t>
            </a:r>
            <a:r>
              <a:rPr lang="en-IN" sz="1200" dirty="0">
                <a:solidFill>
                  <a:schemeClr val="tx1"/>
                </a:solidFill>
                <a:latin typeface="Times New Roman" panose="02020603050405020304" pitchFamily="18" charset="0"/>
                <a:cs typeface="Times New Roman" panose="02020603050405020304" pitchFamily="18" charset="0"/>
              </a:rPr>
              <a:t>', </a:t>
            </a:r>
            <a:r>
              <a:rPr lang="en-IN" sz="1200" dirty="0" err="1">
                <a:solidFill>
                  <a:schemeClr val="tx1"/>
                </a:solidFill>
                <a:latin typeface="Times New Roman" panose="02020603050405020304" pitchFamily="18" charset="0"/>
                <a:cs typeface="Times New Roman" panose="02020603050405020304" pitchFamily="18" charset="0"/>
              </a:rPr>
              <a:t>input_shape</a:t>
            </a:r>
            <a:r>
              <a:rPr lang="en-IN" sz="1200" dirty="0">
                <a:solidFill>
                  <a:schemeClr val="tx1"/>
                </a:solidFill>
                <a:latin typeface="Times New Roman" panose="02020603050405020304" pitchFamily="18" charset="0"/>
                <a:cs typeface="Times New Roman" panose="02020603050405020304" pitchFamily="18" charset="0"/>
              </a:rPr>
              <a:t>=(IMG_WIDTH, IMG_HEIGHT, 3)),</a:t>
            </a:r>
          </a:p>
          <a:p>
            <a:r>
              <a:rPr lang="en-IN" sz="1200" dirty="0">
                <a:solidFill>
                  <a:schemeClr val="tx1"/>
                </a:solidFill>
                <a:latin typeface="Times New Roman" panose="02020603050405020304" pitchFamily="18" charset="0"/>
                <a:cs typeface="Times New Roman" panose="02020603050405020304" pitchFamily="18" charset="0"/>
              </a:rPr>
              <a:t>    </a:t>
            </a:r>
            <a:r>
              <a:rPr lang="en-IN" sz="1200" dirty="0" err="1">
                <a:solidFill>
                  <a:schemeClr val="tx1"/>
                </a:solidFill>
                <a:latin typeface="Times New Roman" panose="02020603050405020304" pitchFamily="18" charset="0"/>
                <a:cs typeface="Times New Roman" panose="02020603050405020304" pitchFamily="18" charset="0"/>
              </a:rPr>
              <a:t>BatchNormalization</a:t>
            </a:r>
            <a:r>
              <a:rPr lang="en-IN" sz="1200" dirty="0">
                <a:solidFill>
                  <a:schemeClr val="tx1"/>
                </a:solidFill>
                <a:latin typeface="Times New Roman" panose="02020603050405020304" pitchFamily="18" charset="0"/>
                <a:cs typeface="Times New Roman" panose="02020603050405020304" pitchFamily="18" charset="0"/>
              </a:rPr>
              <a:t>(),</a:t>
            </a:r>
          </a:p>
          <a:p>
            <a:r>
              <a:rPr lang="en-IN" sz="1200" dirty="0">
                <a:solidFill>
                  <a:schemeClr val="tx1"/>
                </a:solidFill>
                <a:latin typeface="Times New Roman" panose="02020603050405020304" pitchFamily="18" charset="0"/>
                <a:cs typeface="Times New Roman" panose="02020603050405020304" pitchFamily="18" charset="0"/>
              </a:rPr>
              <a:t>    MaxPooling2D(</a:t>
            </a:r>
            <a:r>
              <a:rPr lang="en-IN" sz="1200" dirty="0" err="1">
                <a:solidFill>
                  <a:schemeClr val="tx1"/>
                </a:solidFill>
                <a:latin typeface="Times New Roman" panose="02020603050405020304" pitchFamily="18" charset="0"/>
                <a:cs typeface="Times New Roman" panose="02020603050405020304" pitchFamily="18" charset="0"/>
              </a:rPr>
              <a:t>pool_size</a:t>
            </a:r>
            <a:r>
              <a:rPr lang="en-IN" sz="1200" dirty="0">
                <a:solidFill>
                  <a:schemeClr val="tx1"/>
                </a:solidFill>
                <a:latin typeface="Times New Roman" panose="02020603050405020304" pitchFamily="18" charset="0"/>
                <a:cs typeface="Times New Roman" panose="02020603050405020304" pitchFamily="18" charset="0"/>
              </a:rPr>
              <a:t>=(2, 2)),</a:t>
            </a:r>
          </a:p>
          <a:p>
            <a:r>
              <a:rPr lang="en-IN" sz="1200" dirty="0">
                <a:solidFill>
                  <a:schemeClr val="tx1"/>
                </a:solidFill>
                <a:latin typeface="Times New Roman" panose="02020603050405020304" pitchFamily="18" charset="0"/>
                <a:cs typeface="Times New Roman" panose="02020603050405020304" pitchFamily="18" charset="0"/>
              </a:rPr>
              <a:t>    Dropout(0.25),</a:t>
            </a:r>
            <a:br>
              <a:rPr lang="en-IN" sz="1200" dirty="0">
                <a:solidFill>
                  <a:schemeClr val="tx1"/>
                </a:solidFill>
                <a:latin typeface="Times New Roman" panose="02020603050405020304" pitchFamily="18" charset="0"/>
                <a:cs typeface="Times New Roman" panose="02020603050405020304" pitchFamily="18" charset="0"/>
              </a:rPr>
            </a:br>
            <a:r>
              <a:rPr lang="en-IN" sz="1200" dirty="0">
                <a:solidFill>
                  <a:schemeClr val="tx1"/>
                </a:solidFill>
                <a:latin typeface="Times New Roman" panose="02020603050405020304" pitchFamily="18" charset="0"/>
                <a:cs typeface="Times New Roman" panose="02020603050405020304" pitchFamily="18" charset="0"/>
              </a:rPr>
              <a:t>    Conv2D(64, (3, 3), activation='</a:t>
            </a:r>
            <a:r>
              <a:rPr lang="en-IN" sz="1200" dirty="0" err="1">
                <a:solidFill>
                  <a:schemeClr val="tx1"/>
                </a:solidFill>
                <a:latin typeface="Times New Roman" panose="02020603050405020304" pitchFamily="18" charset="0"/>
                <a:cs typeface="Times New Roman" panose="02020603050405020304" pitchFamily="18" charset="0"/>
              </a:rPr>
              <a:t>relu</a:t>
            </a:r>
            <a:r>
              <a:rPr lang="en-IN" sz="1200" dirty="0">
                <a:solidFill>
                  <a:schemeClr val="tx1"/>
                </a:solidFill>
                <a:latin typeface="Times New Roman" panose="02020603050405020304" pitchFamily="18" charset="0"/>
                <a:cs typeface="Times New Roman" panose="02020603050405020304" pitchFamily="18" charset="0"/>
              </a:rPr>
              <a:t>'),</a:t>
            </a:r>
          </a:p>
          <a:p>
            <a:r>
              <a:rPr lang="en-IN" sz="1200" dirty="0">
                <a:solidFill>
                  <a:schemeClr val="tx1"/>
                </a:solidFill>
                <a:latin typeface="Times New Roman" panose="02020603050405020304" pitchFamily="18" charset="0"/>
                <a:cs typeface="Times New Roman" panose="02020603050405020304" pitchFamily="18" charset="0"/>
              </a:rPr>
              <a:t>    </a:t>
            </a:r>
            <a:r>
              <a:rPr lang="en-IN" sz="1200" dirty="0" err="1">
                <a:solidFill>
                  <a:schemeClr val="tx1"/>
                </a:solidFill>
                <a:latin typeface="Times New Roman" panose="02020603050405020304" pitchFamily="18" charset="0"/>
                <a:cs typeface="Times New Roman" panose="02020603050405020304" pitchFamily="18" charset="0"/>
              </a:rPr>
              <a:t>BatchNormalization</a:t>
            </a:r>
            <a:r>
              <a:rPr lang="en-IN" sz="1200" dirty="0">
                <a:solidFill>
                  <a:schemeClr val="tx1"/>
                </a:solidFill>
                <a:latin typeface="Times New Roman" panose="02020603050405020304" pitchFamily="18" charset="0"/>
                <a:cs typeface="Times New Roman" panose="02020603050405020304" pitchFamily="18" charset="0"/>
              </a:rPr>
              <a:t>(),</a:t>
            </a:r>
          </a:p>
          <a:p>
            <a:r>
              <a:rPr lang="en-IN" sz="1200" dirty="0">
                <a:solidFill>
                  <a:schemeClr val="tx1"/>
                </a:solidFill>
                <a:latin typeface="Times New Roman" panose="02020603050405020304" pitchFamily="18" charset="0"/>
                <a:cs typeface="Times New Roman" panose="02020603050405020304" pitchFamily="18" charset="0"/>
              </a:rPr>
              <a:t>    MaxPooling2D(</a:t>
            </a:r>
            <a:r>
              <a:rPr lang="en-IN" sz="1200" dirty="0" err="1">
                <a:solidFill>
                  <a:schemeClr val="tx1"/>
                </a:solidFill>
                <a:latin typeface="Times New Roman" panose="02020603050405020304" pitchFamily="18" charset="0"/>
                <a:cs typeface="Times New Roman" panose="02020603050405020304" pitchFamily="18" charset="0"/>
              </a:rPr>
              <a:t>pool_size</a:t>
            </a:r>
            <a:r>
              <a:rPr lang="en-IN" sz="1200" dirty="0">
                <a:solidFill>
                  <a:schemeClr val="tx1"/>
                </a:solidFill>
                <a:latin typeface="Times New Roman" panose="02020603050405020304" pitchFamily="18" charset="0"/>
                <a:cs typeface="Times New Roman" panose="02020603050405020304" pitchFamily="18" charset="0"/>
              </a:rPr>
              <a:t>=(2, 2)),</a:t>
            </a:r>
          </a:p>
          <a:p>
            <a:r>
              <a:rPr lang="en-IN" sz="1200" dirty="0">
                <a:solidFill>
                  <a:schemeClr val="tx1"/>
                </a:solidFill>
                <a:latin typeface="Times New Roman" panose="02020603050405020304" pitchFamily="18" charset="0"/>
                <a:cs typeface="Times New Roman" panose="02020603050405020304" pitchFamily="18" charset="0"/>
              </a:rPr>
              <a:t>    Dropout(0.25),</a:t>
            </a:r>
            <a:br>
              <a:rPr lang="en-IN" sz="1200" dirty="0">
                <a:solidFill>
                  <a:schemeClr val="tx1"/>
                </a:solidFill>
                <a:latin typeface="Times New Roman" panose="02020603050405020304" pitchFamily="18" charset="0"/>
                <a:cs typeface="Times New Roman" panose="02020603050405020304" pitchFamily="18" charset="0"/>
              </a:rPr>
            </a:br>
            <a:r>
              <a:rPr lang="en-IN" sz="1200" dirty="0">
                <a:solidFill>
                  <a:schemeClr val="tx1"/>
                </a:solidFill>
                <a:latin typeface="Times New Roman" panose="02020603050405020304" pitchFamily="18" charset="0"/>
                <a:cs typeface="Times New Roman" panose="02020603050405020304" pitchFamily="18" charset="0"/>
              </a:rPr>
              <a:t>    Conv2D(128, (3, 3), activation='</a:t>
            </a:r>
            <a:r>
              <a:rPr lang="en-IN" sz="1200" dirty="0" err="1">
                <a:solidFill>
                  <a:schemeClr val="tx1"/>
                </a:solidFill>
                <a:latin typeface="Times New Roman" panose="02020603050405020304" pitchFamily="18" charset="0"/>
                <a:cs typeface="Times New Roman" panose="02020603050405020304" pitchFamily="18" charset="0"/>
              </a:rPr>
              <a:t>relu</a:t>
            </a:r>
            <a:r>
              <a:rPr lang="en-IN" sz="1200" dirty="0">
                <a:solidFill>
                  <a:schemeClr val="tx1"/>
                </a:solidFill>
                <a:latin typeface="Times New Roman" panose="02020603050405020304" pitchFamily="18" charset="0"/>
                <a:cs typeface="Times New Roman" panose="02020603050405020304" pitchFamily="18" charset="0"/>
              </a:rPr>
              <a:t>'),</a:t>
            </a:r>
          </a:p>
          <a:p>
            <a:r>
              <a:rPr lang="en-IN" sz="1200" dirty="0">
                <a:solidFill>
                  <a:schemeClr val="tx1"/>
                </a:solidFill>
                <a:latin typeface="Times New Roman" panose="02020603050405020304" pitchFamily="18" charset="0"/>
                <a:cs typeface="Times New Roman" panose="02020603050405020304" pitchFamily="18" charset="0"/>
              </a:rPr>
              <a:t>    </a:t>
            </a:r>
            <a:r>
              <a:rPr lang="en-IN" sz="1200" dirty="0" err="1">
                <a:solidFill>
                  <a:schemeClr val="tx1"/>
                </a:solidFill>
                <a:latin typeface="Times New Roman" panose="02020603050405020304" pitchFamily="18" charset="0"/>
                <a:cs typeface="Times New Roman" panose="02020603050405020304" pitchFamily="18" charset="0"/>
              </a:rPr>
              <a:t>BatchNormalization</a:t>
            </a:r>
            <a:r>
              <a:rPr lang="en-IN" sz="1200" dirty="0">
                <a:solidFill>
                  <a:schemeClr val="tx1"/>
                </a:solidFill>
                <a:latin typeface="Times New Roman" panose="02020603050405020304" pitchFamily="18" charset="0"/>
                <a:cs typeface="Times New Roman" panose="02020603050405020304" pitchFamily="18" charset="0"/>
              </a:rPr>
              <a:t>(),</a:t>
            </a:r>
          </a:p>
          <a:p>
            <a:r>
              <a:rPr lang="en-IN" sz="1200" dirty="0">
                <a:solidFill>
                  <a:schemeClr val="tx1"/>
                </a:solidFill>
                <a:latin typeface="Times New Roman" panose="02020603050405020304" pitchFamily="18" charset="0"/>
                <a:cs typeface="Times New Roman" panose="02020603050405020304" pitchFamily="18" charset="0"/>
              </a:rPr>
              <a:t>    MaxPooling2D(</a:t>
            </a:r>
            <a:r>
              <a:rPr lang="en-IN" sz="1200" dirty="0" err="1">
                <a:solidFill>
                  <a:schemeClr val="tx1"/>
                </a:solidFill>
                <a:latin typeface="Times New Roman" panose="02020603050405020304" pitchFamily="18" charset="0"/>
                <a:cs typeface="Times New Roman" panose="02020603050405020304" pitchFamily="18" charset="0"/>
              </a:rPr>
              <a:t>pool_size</a:t>
            </a:r>
            <a:r>
              <a:rPr lang="en-IN" sz="1200" dirty="0">
                <a:solidFill>
                  <a:schemeClr val="tx1"/>
                </a:solidFill>
                <a:latin typeface="Times New Roman" panose="02020603050405020304" pitchFamily="18" charset="0"/>
                <a:cs typeface="Times New Roman" panose="02020603050405020304" pitchFamily="18" charset="0"/>
              </a:rPr>
              <a:t>=(2, 2)),</a:t>
            </a:r>
          </a:p>
          <a:p>
            <a:r>
              <a:rPr lang="en-IN" sz="1200" dirty="0">
                <a:solidFill>
                  <a:schemeClr val="tx1"/>
                </a:solidFill>
                <a:latin typeface="Times New Roman" panose="02020603050405020304" pitchFamily="18" charset="0"/>
                <a:cs typeface="Times New Roman" panose="02020603050405020304" pitchFamily="18" charset="0"/>
              </a:rPr>
              <a:t>    Dropout(0.25),</a:t>
            </a:r>
            <a:br>
              <a:rPr lang="en-IN" sz="1200" dirty="0">
                <a:solidFill>
                  <a:schemeClr val="tx1"/>
                </a:solidFill>
                <a:latin typeface="Times New Roman" panose="02020603050405020304" pitchFamily="18" charset="0"/>
                <a:cs typeface="Times New Roman" panose="02020603050405020304" pitchFamily="18" charset="0"/>
              </a:rPr>
            </a:br>
            <a:r>
              <a:rPr lang="en-IN" sz="1200" dirty="0">
                <a:solidFill>
                  <a:schemeClr val="tx1"/>
                </a:solidFill>
                <a:latin typeface="Times New Roman" panose="02020603050405020304" pitchFamily="18" charset="0"/>
                <a:cs typeface="Times New Roman" panose="02020603050405020304" pitchFamily="18" charset="0"/>
              </a:rPr>
              <a:t>    Flatten(),</a:t>
            </a:r>
          </a:p>
          <a:p>
            <a:r>
              <a:rPr lang="en-IN" sz="1200" dirty="0">
                <a:solidFill>
                  <a:schemeClr val="tx1"/>
                </a:solidFill>
                <a:latin typeface="Times New Roman" panose="02020603050405020304" pitchFamily="18" charset="0"/>
                <a:cs typeface="Times New Roman" panose="02020603050405020304" pitchFamily="18" charset="0"/>
              </a:rPr>
              <a:t>    Dense(128, activation='</a:t>
            </a:r>
            <a:r>
              <a:rPr lang="en-IN" sz="1200" dirty="0" err="1">
                <a:solidFill>
                  <a:schemeClr val="tx1"/>
                </a:solidFill>
                <a:latin typeface="Times New Roman" panose="02020603050405020304" pitchFamily="18" charset="0"/>
                <a:cs typeface="Times New Roman" panose="02020603050405020304" pitchFamily="18" charset="0"/>
              </a:rPr>
              <a:t>relu</a:t>
            </a:r>
            <a:r>
              <a:rPr lang="en-IN" sz="1200" dirty="0">
                <a:solidFill>
                  <a:schemeClr val="tx1"/>
                </a:solidFill>
                <a:latin typeface="Times New Roman" panose="02020603050405020304" pitchFamily="18" charset="0"/>
                <a:cs typeface="Times New Roman" panose="02020603050405020304" pitchFamily="18" charset="0"/>
              </a:rPr>
              <a:t>'),</a:t>
            </a:r>
          </a:p>
          <a:p>
            <a:r>
              <a:rPr lang="en-IN" sz="1200" dirty="0">
                <a:solidFill>
                  <a:schemeClr val="tx1"/>
                </a:solidFill>
                <a:latin typeface="Times New Roman" panose="02020603050405020304" pitchFamily="18" charset="0"/>
                <a:cs typeface="Times New Roman" panose="02020603050405020304" pitchFamily="18" charset="0"/>
              </a:rPr>
              <a:t>    </a:t>
            </a:r>
            <a:r>
              <a:rPr lang="en-IN" sz="1200" dirty="0" err="1">
                <a:solidFill>
                  <a:schemeClr val="tx1"/>
                </a:solidFill>
                <a:latin typeface="Times New Roman" panose="02020603050405020304" pitchFamily="18" charset="0"/>
                <a:cs typeface="Times New Roman" panose="02020603050405020304" pitchFamily="18" charset="0"/>
              </a:rPr>
              <a:t>BatchNormalization</a:t>
            </a:r>
            <a:r>
              <a:rPr lang="en-IN" sz="1200" dirty="0">
                <a:solidFill>
                  <a:schemeClr val="tx1"/>
                </a:solidFill>
                <a:latin typeface="Times New Roman" panose="02020603050405020304" pitchFamily="18" charset="0"/>
                <a:cs typeface="Times New Roman" panose="02020603050405020304" pitchFamily="18" charset="0"/>
              </a:rPr>
              <a:t>(),</a:t>
            </a:r>
          </a:p>
          <a:p>
            <a:r>
              <a:rPr lang="en-IN" sz="1200" dirty="0">
                <a:solidFill>
                  <a:schemeClr val="tx1"/>
                </a:solidFill>
                <a:latin typeface="Times New Roman" panose="02020603050405020304" pitchFamily="18" charset="0"/>
                <a:cs typeface="Times New Roman" panose="02020603050405020304" pitchFamily="18" charset="0"/>
              </a:rPr>
              <a:t>    Dropout(0.5),</a:t>
            </a:r>
          </a:p>
          <a:p>
            <a:r>
              <a:rPr lang="en-IN" sz="1200" dirty="0">
                <a:solidFill>
                  <a:schemeClr val="tx1"/>
                </a:solidFill>
                <a:latin typeface="Times New Roman" panose="02020603050405020304" pitchFamily="18" charset="0"/>
                <a:cs typeface="Times New Roman" panose="02020603050405020304" pitchFamily="18" charset="0"/>
              </a:rPr>
              <a:t>    Dense(1, activation='sigmoid')</a:t>
            </a:r>
          </a:p>
          <a:p>
            <a:r>
              <a:rPr lang="en-IN" sz="12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656154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xmlns="" id="{B2AAFDFE-B650-5E7B-7525-85E3ED6C4F97}"/>
              </a:ext>
            </a:extLst>
          </p:cNvPr>
          <p:cNvSpPr>
            <a:spLocks noGrp="1"/>
          </p:cNvSpPr>
          <p:nvPr>
            <p:ph type="title" idx="4294967295"/>
          </p:nvPr>
        </p:nvSpPr>
        <p:spPr>
          <a:xfrm>
            <a:off x="624523" y="119063"/>
            <a:ext cx="7704137" cy="573087"/>
          </a:xfrm>
        </p:spPr>
        <p:txBody>
          <a:bodyPr/>
          <a:lstStyle/>
          <a:p>
            <a:pPr algn="ctr"/>
            <a:r>
              <a:rPr lang="en-US" dirty="0"/>
              <a:t>GRAD-CAM </a:t>
            </a:r>
            <a:br>
              <a:rPr lang="en-US" dirty="0"/>
            </a:br>
            <a:endParaRPr lang="en-IN" sz="2400" dirty="0"/>
          </a:p>
        </p:txBody>
      </p:sp>
      <p:sp>
        <p:nvSpPr>
          <p:cNvPr id="6" name="TextBox 5">
            <a:extLst>
              <a:ext uri="{FF2B5EF4-FFF2-40B4-BE49-F238E27FC236}">
                <a16:creationId xmlns:a16="http://schemas.microsoft.com/office/drawing/2014/main" xmlns="" id="{2E80DFA5-876C-2725-535F-5DD0947E0FB2}"/>
              </a:ext>
            </a:extLst>
          </p:cNvPr>
          <p:cNvSpPr txBox="1"/>
          <p:nvPr/>
        </p:nvSpPr>
        <p:spPr>
          <a:xfrm>
            <a:off x="265960" y="1509244"/>
            <a:ext cx="2843000" cy="2308324"/>
          </a:xfrm>
          <a:prstGeom prst="rect">
            <a:avLst/>
          </a:prstGeom>
          <a:noFill/>
        </p:spPr>
        <p:txBody>
          <a:bodyPr wrap="square" rtlCol="0">
            <a:spAutoFit/>
          </a:bodyPr>
          <a:lstStyle/>
          <a:p>
            <a:pPr algn="just">
              <a:lnSpc>
                <a:spcPct val="150000"/>
              </a:lnSpc>
            </a:pPr>
            <a:r>
              <a:rPr lang="en-US" sz="1200" b="1" dirty="0">
                <a:latin typeface="Times New Roman" pitchFamily="18" charset="0"/>
                <a:cs typeface="Times New Roman" pitchFamily="18" charset="0"/>
              </a:rPr>
              <a:t>Grad-CAM</a:t>
            </a:r>
            <a:r>
              <a:rPr lang="en-US" sz="1200" dirty="0">
                <a:latin typeface="Times New Roman" pitchFamily="18" charset="0"/>
                <a:cs typeface="Times New Roman" pitchFamily="18" charset="0"/>
              </a:rPr>
              <a:t> creates a </a:t>
            </a:r>
            <a:r>
              <a:rPr lang="en-US" sz="1200" dirty="0" smtClean="0">
                <a:latin typeface="Times New Roman" pitchFamily="18" charset="0"/>
                <a:cs typeface="Times New Roman" pitchFamily="18" charset="0"/>
              </a:rPr>
              <a:t>heat map </a:t>
            </a:r>
            <a:r>
              <a:rPr lang="en-US" sz="1200" dirty="0">
                <a:latin typeface="Times New Roman" pitchFamily="18" charset="0"/>
                <a:cs typeface="Times New Roman" pitchFamily="18" charset="0"/>
              </a:rPr>
              <a:t>that highlights image regions most influential to a model’s prediction. It uses feature maps from a convolutional layer and weights them using gradients of the predicted class. The resulting </a:t>
            </a:r>
            <a:r>
              <a:rPr lang="en-US" sz="1200" dirty="0" smtClean="0">
                <a:latin typeface="Times New Roman" pitchFamily="18" charset="0"/>
                <a:cs typeface="Times New Roman" pitchFamily="18" charset="0"/>
              </a:rPr>
              <a:t>heat map </a:t>
            </a:r>
            <a:r>
              <a:rPr lang="en-US" sz="1200" dirty="0">
                <a:latin typeface="Times New Roman" pitchFamily="18" charset="0"/>
                <a:cs typeface="Times New Roman" pitchFamily="18" charset="0"/>
              </a:rPr>
              <a:t>reveals where the model is focusing, helping interpret deep learning decisions.</a:t>
            </a:r>
          </a:p>
        </p:txBody>
      </p:sp>
      <p:sp>
        <p:nvSpPr>
          <p:cNvPr id="4" name="TextBox 3">
            <a:extLst>
              <a:ext uri="{FF2B5EF4-FFF2-40B4-BE49-F238E27FC236}">
                <a16:creationId xmlns:a16="http://schemas.microsoft.com/office/drawing/2014/main" xmlns="" id="{4E1A882A-75D8-8646-C645-629F31E59325}"/>
              </a:ext>
            </a:extLst>
          </p:cNvPr>
          <p:cNvSpPr txBox="1"/>
          <p:nvPr/>
        </p:nvSpPr>
        <p:spPr>
          <a:xfrm>
            <a:off x="3223260" y="852770"/>
            <a:ext cx="6012180" cy="3731791"/>
          </a:xfrm>
          <a:prstGeom prst="rect">
            <a:avLst/>
          </a:prstGeom>
          <a:noFill/>
        </p:spPr>
        <p:txBody>
          <a:bodyPr wrap="square">
            <a:spAutoFit/>
          </a:bodyPr>
          <a:lstStyle/>
          <a:p>
            <a:r>
              <a:rPr lang="en-US" sz="1200" b="1" dirty="0">
                <a:solidFill>
                  <a:schemeClr val="tx1"/>
                </a:solidFill>
                <a:latin typeface="Times New Roman" panose="02020603050405020304" pitchFamily="18" charset="0"/>
                <a:cs typeface="Times New Roman" panose="02020603050405020304" pitchFamily="18" charset="0"/>
              </a:rPr>
              <a:t>CODE PART:</a:t>
            </a:r>
            <a:r>
              <a:rPr lang="en-IN" sz="1200" b="1" dirty="0">
                <a:solidFill>
                  <a:schemeClr val="tx1"/>
                </a:solidFill>
                <a:latin typeface="Times New Roman" panose="02020603050405020304" pitchFamily="18" charset="0"/>
                <a:cs typeface="Times New Roman" panose="02020603050405020304" pitchFamily="18" charset="0"/>
              </a:rPr>
              <a:t>-</a:t>
            </a:r>
          </a:p>
          <a:p>
            <a:pPr>
              <a:lnSpc>
                <a:spcPts val="1650"/>
              </a:lnSpc>
            </a:pPr>
            <a:r>
              <a:rPr lang="en-IN" sz="1200" b="0" dirty="0">
                <a:solidFill>
                  <a:schemeClr val="tx1"/>
                </a:solidFill>
                <a:effectLst/>
                <a:latin typeface="Times New Roman" panose="02020603050405020304" pitchFamily="18" charset="0"/>
                <a:cs typeface="Times New Roman" panose="02020603050405020304" pitchFamily="18" charset="0"/>
              </a:rPr>
              <a:t>def </a:t>
            </a:r>
            <a:r>
              <a:rPr lang="en-IN" sz="1200" b="0" dirty="0" err="1">
                <a:solidFill>
                  <a:schemeClr val="tx1"/>
                </a:solidFill>
                <a:effectLst/>
                <a:latin typeface="Times New Roman" panose="02020603050405020304" pitchFamily="18" charset="0"/>
                <a:cs typeface="Times New Roman" panose="02020603050405020304" pitchFamily="18" charset="0"/>
              </a:rPr>
              <a:t>compute_gradcam</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img_array</a:t>
            </a:r>
            <a:r>
              <a:rPr lang="en-IN" sz="1200" b="0" dirty="0">
                <a:solidFill>
                  <a:schemeClr val="tx1"/>
                </a:solidFill>
                <a:effectLst/>
                <a:latin typeface="Times New Roman" panose="02020603050405020304" pitchFamily="18" charset="0"/>
                <a:cs typeface="Times New Roman" panose="02020603050405020304" pitchFamily="18" charset="0"/>
              </a:rPr>
              <a:t>, model, </a:t>
            </a:r>
            <a:r>
              <a:rPr lang="en-IN" sz="1200" b="0" dirty="0" err="1">
                <a:solidFill>
                  <a:schemeClr val="tx1"/>
                </a:solidFill>
                <a:effectLst/>
                <a:latin typeface="Times New Roman" panose="02020603050405020304" pitchFamily="18" charset="0"/>
                <a:cs typeface="Times New Roman" panose="02020603050405020304" pitchFamily="18" charset="0"/>
              </a:rPr>
              <a:t>layer_name</a:t>
            </a:r>
            <a:r>
              <a:rPr lang="en-IN" sz="1200" b="0" dirty="0">
                <a:solidFill>
                  <a:schemeClr val="tx1"/>
                </a:solidFill>
                <a:effectLst/>
                <a:latin typeface="Times New Roman" panose="02020603050405020304" pitchFamily="18" charset="0"/>
                <a:cs typeface="Times New Roman" panose="02020603050405020304" pitchFamily="18" charset="0"/>
              </a:rPr>
              <a:t>='conv2d_3'):</a:t>
            </a:r>
          </a:p>
          <a:p>
            <a:pPr>
              <a:lnSpc>
                <a:spcPts val="1650"/>
              </a:lnSpc>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grad_model</a:t>
            </a:r>
            <a:r>
              <a:rPr lang="en-IN" sz="1200" b="0" dirty="0">
                <a:solidFill>
                  <a:schemeClr val="tx1"/>
                </a:solidFill>
                <a:effectLst/>
                <a:latin typeface="Times New Roman" panose="02020603050405020304" pitchFamily="18" charset="0"/>
                <a:cs typeface="Times New Roman" panose="02020603050405020304" pitchFamily="18" charset="0"/>
              </a:rPr>
              <a:t> = </a:t>
            </a:r>
            <a:r>
              <a:rPr lang="en-IN" sz="1200" b="0" dirty="0" err="1">
                <a:solidFill>
                  <a:schemeClr val="tx1"/>
                </a:solidFill>
                <a:effectLst/>
                <a:latin typeface="Times New Roman" panose="02020603050405020304" pitchFamily="18" charset="0"/>
                <a:cs typeface="Times New Roman" panose="02020603050405020304" pitchFamily="18" charset="0"/>
              </a:rPr>
              <a:t>tf.keras.models.Model</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model.inputs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model.get_layer</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layer_name</a:t>
            </a:r>
            <a:r>
              <a:rPr lang="en-IN" sz="1200" b="0" dirty="0">
                <a:solidFill>
                  <a:schemeClr val="tx1"/>
                </a:solidFill>
                <a:effectLst/>
                <a:latin typeface="Times New Roman" panose="02020603050405020304" pitchFamily="18" charset="0"/>
                <a:cs typeface="Times New Roman" panose="02020603050405020304" pitchFamily="18" charset="0"/>
              </a:rPr>
              <a:t>).output, </a:t>
            </a:r>
            <a:r>
              <a:rPr lang="en-IN" sz="1200" b="0" dirty="0" smtClean="0">
                <a:solidFill>
                  <a:schemeClr val="tx1"/>
                </a:solidFill>
                <a:effectLst/>
                <a:latin typeface="Times New Roman" panose="02020603050405020304" pitchFamily="18" charset="0"/>
                <a:cs typeface="Times New Roman" panose="02020603050405020304" pitchFamily="18" charset="0"/>
              </a:rPr>
              <a:t>                       </a:t>
            </a:r>
            <a:r>
              <a:rPr lang="en-IN" sz="1200" b="0" dirty="0" err="1" smtClean="0">
                <a:solidFill>
                  <a:schemeClr val="tx1"/>
                </a:solidFill>
                <a:effectLst/>
                <a:latin typeface="Times New Roman" panose="02020603050405020304" pitchFamily="18" charset="0"/>
                <a:cs typeface="Times New Roman" panose="02020603050405020304" pitchFamily="18" charset="0"/>
              </a:rPr>
              <a:t>model.output</a:t>
            </a:r>
            <a:r>
              <a:rPr lang="en-IN" sz="1200" b="0" dirty="0">
                <a:solidFill>
                  <a:schemeClr val="tx1"/>
                </a:solidFill>
                <a:effectLst/>
                <a:latin typeface="Times New Roman" panose="02020603050405020304" pitchFamily="18" charset="0"/>
                <a:cs typeface="Times New Roman" panose="02020603050405020304" pitchFamily="18" charset="0"/>
              </a:rPr>
              <a:t>])</a:t>
            </a:r>
          </a:p>
          <a:p>
            <a:pPr>
              <a:lnSpc>
                <a:spcPts val="1650"/>
              </a:lnSpc>
            </a:pPr>
            <a:r>
              <a:rPr lang="en-IN" sz="1200" b="0" dirty="0">
                <a:solidFill>
                  <a:schemeClr val="tx1"/>
                </a:solidFill>
                <a:effectLst/>
                <a:latin typeface="Times New Roman" panose="02020603050405020304" pitchFamily="18" charset="0"/>
                <a:cs typeface="Times New Roman" panose="02020603050405020304" pitchFamily="18" charset="0"/>
              </a:rPr>
              <a:t>    with </a:t>
            </a:r>
            <a:r>
              <a:rPr lang="en-IN" sz="1200" b="0" dirty="0" err="1">
                <a:solidFill>
                  <a:schemeClr val="tx1"/>
                </a:solidFill>
                <a:effectLst/>
                <a:latin typeface="Times New Roman" panose="02020603050405020304" pitchFamily="18" charset="0"/>
                <a:cs typeface="Times New Roman" panose="02020603050405020304" pitchFamily="18" charset="0"/>
              </a:rPr>
              <a:t>tf.GradientTape</a:t>
            </a:r>
            <a:r>
              <a:rPr lang="en-IN" sz="1200" b="0" dirty="0">
                <a:solidFill>
                  <a:schemeClr val="tx1"/>
                </a:solidFill>
                <a:effectLst/>
                <a:latin typeface="Times New Roman" panose="02020603050405020304" pitchFamily="18" charset="0"/>
                <a:cs typeface="Times New Roman" panose="02020603050405020304" pitchFamily="18" charset="0"/>
              </a:rPr>
              <a:t>() as tape:</a:t>
            </a:r>
          </a:p>
          <a:p>
            <a:pPr>
              <a:lnSpc>
                <a:spcPts val="1650"/>
              </a:lnSpc>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conv_outputs</a:t>
            </a:r>
            <a:r>
              <a:rPr lang="en-IN" sz="1200" b="0" dirty="0">
                <a:solidFill>
                  <a:schemeClr val="tx1"/>
                </a:solidFill>
                <a:effectLst/>
                <a:latin typeface="Times New Roman" panose="02020603050405020304" pitchFamily="18" charset="0"/>
                <a:cs typeface="Times New Roman" panose="02020603050405020304" pitchFamily="18" charset="0"/>
              </a:rPr>
              <a:t>, predictions = </a:t>
            </a:r>
            <a:r>
              <a:rPr lang="en-IN" sz="1200" b="0" dirty="0" err="1">
                <a:solidFill>
                  <a:schemeClr val="tx1"/>
                </a:solidFill>
                <a:effectLst/>
                <a:latin typeface="Times New Roman" panose="02020603050405020304" pitchFamily="18" charset="0"/>
                <a:cs typeface="Times New Roman" panose="02020603050405020304" pitchFamily="18" charset="0"/>
              </a:rPr>
              <a:t>grad_model</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img_array</a:t>
            </a:r>
            <a:r>
              <a:rPr lang="en-IN" sz="1200" b="0" dirty="0">
                <a:solidFill>
                  <a:schemeClr val="tx1"/>
                </a:solidFill>
                <a:effectLst/>
                <a:latin typeface="Times New Roman" panose="02020603050405020304" pitchFamily="18" charset="0"/>
                <a:cs typeface="Times New Roman" panose="02020603050405020304" pitchFamily="18" charset="0"/>
              </a:rPr>
              <a:t>)</a:t>
            </a:r>
          </a:p>
          <a:p>
            <a:pPr>
              <a:lnSpc>
                <a:spcPts val="1650"/>
              </a:lnSpc>
            </a:pPr>
            <a:r>
              <a:rPr lang="en-IN" sz="1200" b="0" dirty="0">
                <a:solidFill>
                  <a:schemeClr val="tx1"/>
                </a:solidFill>
                <a:effectLst/>
                <a:latin typeface="Times New Roman" panose="02020603050405020304" pitchFamily="18" charset="0"/>
                <a:cs typeface="Times New Roman" panose="02020603050405020304" pitchFamily="18" charset="0"/>
              </a:rPr>
              <a:t>        loss = predictions[:, 0]</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grads = </a:t>
            </a:r>
            <a:r>
              <a:rPr lang="en-IN" sz="1200" b="0" dirty="0" err="1">
                <a:solidFill>
                  <a:schemeClr val="tx1"/>
                </a:solidFill>
                <a:effectLst/>
                <a:latin typeface="Times New Roman" panose="02020603050405020304" pitchFamily="18" charset="0"/>
                <a:cs typeface="Times New Roman" panose="02020603050405020304" pitchFamily="18" charset="0"/>
              </a:rPr>
              <a:t>tape.gradient</a:t>
            </a:r>
            <a:r>
              <a:rPr lang="en-IN" sz="1200" b="0" dirty="0">
                <a:solidFill>
                  <a:schemeClr val="tx1"/>
                </a:solidFill>
                <a:effectLst/>
                <a:latin typeface="Times New Roman" panose="02020603050405020304" pitchFamily="18" charset="0"/>
                <a:cs typeface="Times New Roman" panose="02020603050405020304" pitchFamily="18" charset="0"/>
              </a:rPr>
              <a:t>(loss, </a:t>
            </a:r>
            <a:r>
              <a:rPr lang="en-IN" sz="1200" b="0" dirty="0" err="1">
                <a:solidFill>
                  <a:schemeClr val="tx1"/>
                </a:solidFill>
                <a:effectLst/>
                <a:latin typeface="Times New Roman" panose="02020603050405020304" pitchFamily="18" charset="0"/>
                <a:cs typeface="Times New Roman" panose="02020603050405020304" pitchFamily="18" charset="0"/>
              </a:rPr>
              <a:t>conv_outputs</a:t>
            </a:r>
            <a:r>
              <a:rPr lang="en-IN" sz="1200" b="0" dirty="0">
                <a:solidFill>
                  <a:schemeClr val="tx1"/>
                </a:solidFill>
                <a:effectLst/>
                <a:latin typeface="Times New Roman" panose="02020603050405020304" pitchFamily="18" charset="0"/>
                <a:cs typeface="Times New Roman" panose="02020603050405020304" pitchFamily="18" charset="0"/>
              </a:rPr>
              <a:t>)</a:t>
            </a:r>
          </a:p>
          <a:p>
            <a:pPr>
              <a:lnSpc>
                <a:spcPts val="1650"/>
              </a:lnSpc>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guided_grads</a:t>
            </a:r>
            <a:r>
              <a:rPr lang="en-IN" sz="1200" b="0" dirty="0">
                <a:solidFill>
                  <a:schemeClr val="tx1"/>
                </a:solidFill>
                <a:effectLst/>
                <a:latin typeface="Times New Roman" panose="02020603050405020304" pitchFamily="18" charset="0"/>
                <a:cs typeface="Times New Roman" panose="02020603050405020304" pitchFamily="18" charset="0"/>
              </a:rPr>
              <a:t> = </a:t>
            </a:r>
            <a:r>
              <a:rPr lang="en-IN" sz="1200" b="0" dirty="0" err="1">
                <a:solidFill>
                  <a:schemeClr val="tx1"/>
                </a:solidFill>
                <a:effectLst/>
                <a:latin typeface="Times New Roman" panose="02020603050405020304" pitchFamily="18" charset="0"/>
                <a:cs typeface="Times New Roman" panose="02020603050405020304" pitchFamily="18" charset="0"/>
              </a:rPr>
              <a:t>tf.multiply</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conv_outputs</a:t>
            </a:r>
            <a:r>
              <a:rPr lang="en-IN" sz="1200" b="0" dirty="0">
                <a:solidFill>
                  <a:schemeClr val="tx1"/>
                </a:solidFill>
                <a:effectLst/>
                <a:latin typeface="Times New Roman" panose="02020603050405020304" pitchFamily="18" charset="0"/>
                <a:cs typeface="Times New Roman" panose="02020603050405020304" pitchFamily="18" charset="0"/>
              </a:rPr>
              <a:t>, grads)</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pooled_grads</a:t>
            </a:r>
            <a:r>
              <a:rPr lang="en-IN" sz="1200" b="0" dirty="0">
                <a:solidFill>
                  <a:schemeClr val="tx1"/>
                </a:solidFill>
                <a:effectLst/>
                <a:latin typeface="Times New Roman" panose="02020603050405020304" pitchFamily="18" charset="0"/>
                <a:cs typeface="Times New Roman" panose="02020603050405020304" pitchFamily="18" charset="0"/>
              </a:rPr>
              <a:t> = </a:t>
            </a:r>
            <a:r>
              <a:rPr lang="en-IN" sz="1200" b="0" dirty="0" err="1">
                <a:solidFill>
                  <a:schemeClr val="tx1"/>
                </a:solidFill>
                <a:effectLst/>
                <a:latin typeface="Times New Roman" panose="02020603050405020304" pitchFamily="18" charset="0"/>
                <a:cs typeface="Times New Roman" panose="02020603050405020304" pitchFamily="18" charset="0"/>
              </a:rPr>
              <a:t>tf.reduce_mean</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guided_grads</a:t>
            </a:r>
            <a:r>
              <a:rPr lang="en-IN" sz="1200" b="0" dirty="0">
                <a:solidFill>
                  <a:schemeClr val="tx1"/>
                </a:solidFill>
                <a:effectLst/>
                <a:latin typeface="Times New Roman" panose="02020603050405020304" pitchFamily="18" charset="0"/>
                <a:cs typeface="Times New Roman" panose="02020603050405020304" pitchFamily="18" charset="0"/>
              </a:rPr>
              <a:t>, axis=(0, 1, 2))</a:t>
            </a:r>
          </a:p>
          <a:p>
            <a:pPr>
              <a:lnSpc>
                <a:spcPts val="1650"/>
              </a:lnSpc>
            </a:pP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conv_outputs</a:t>
            </a:r>
            <a:r>
              <a:rPr lang="en-IN" sz="1200" b="0" dirty="0">
                <a:solidFill>
                  <a:schemeClr val="tx1"/>
                </a:solidFill>
                <a:effectLst/>
                <a:latin typeface="Times New Roman" panose="02020603050405020304" pitchFamily="18" charset="0"/>
                <a:cs typeface="Times New Roman" panose="02020603050405020304" pitchFamily="18" charset="0"/>
              </a:rPr>
              <a:t> = </a:t>
            </a:r>
            <a:r>
              <a:rPr lang="en-IN" sz="1200" b="0" dirty="0" err="1">
                <a:solidFill>
                  <a:schemeClr val="tx1"/>
                </a:solidFill>
                <a:effectLst/>
                <a:latin typeface="Times New Roman" panose="02020603050405020304" pitchFamily="18" charset="0"/>
                <a:cs typeface="Times New Roman" panose="02020603050405020304" pitchFamily="18" charset="0"/>
              </a:rPr>
              <a:t>conv_outputs</a:t>
            </a:r>
            <a:r>
              <a:rPr lang="en-IN" sz="1200" b="0" dirty="0">
                <a:solidFill>
                  <a:schemeClr val="tx1"/>
                </a:solidFill>
                <a:effectLst/>
                <a:latin typeface="Times New Roman" panose="02020603050405020304" pitchFamily="18" charset="0"/>
                <a:cs typeface="Times New Roman" panose="02020603050405020304" pitchFamily="18" charset="0"/>
              </a:rPr>
              <a:t>[0]</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heatmap = </a:t>
            </a:r>
            <a:r>
              <a:rPr lang="en-IN" sz="1200" b="0" dirty="0" err="1">
                <a:solidFill>
                  <a:schemeClr val="tx1"/>
                </a:solidFill>
                <a:effectLst/>
                <a:latin typeface="Times New Roman" panose="02020603050405020304" pitchFamily="18" charset="0"/>
                <a:cs typeface="Times New Roman" panose="02020603050405020304" pitchFamily="18" charset="0"/>
              </a:rPr>
              <a:t>tf.reduce_sum</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tf.multiply</a:t>
            </a:r>
            <a:r>
              <a:rPr lang="en-IN" sz="1200" b="0" dirty="0">
                <a:solidFill>
                  <a:schemeClr val="tx1"/>
                </a:solidFill>
                <a:effectLst/>
                <a:latin typeface="Times New Roman" panose="02020603050405020304" pitchFamily="18" charset="0"/>
                <a:cs typeface="Times New Roman" panose="02020603050405020304" pitchFamily="18" charset="0"/>
              </a:rPr>
              <a:t>(</a:t>
            </a:r>
            <a:r>
              <a:rPr lang="en-IN" sz="1200" b="0" dirty="0" err="1">
                <a:solidFill>
                  <a:schemeClr val="tx1"/>
                </a:solidFill>
                <a:effectLst/>
                <a:latin typeface="Times New Roman" panose="02020603050405020304" pitchFamily="18" charset="0"/>
                <a:cs typeface="Times New Roman" panose="02020603050405020304" pitchFamily="18" charset="0"/>
              </a:rPr>
              <a:t>pooled_grads</a:t>
            </a:r>
            <a:r>
              <a:rPr lang="en-IN" sz="1200" b="0" dirty="0">
                <a:solidFill>
                  <a:schemeClr val="tx1"/>
                </a:solidFill>
                <a:effectLst/>
                <a:latin typeface="Times New Roman" panose="02020603050405020304" pitchFamily="18" charset="0"/>
                <a:cs typeface="Times New Roman" panose="02020603050405020304" pitchFamily="18" charset="0"/>
              </a:rPr>
              <a:t>, </a:t>
            </a:r>
            <a:r>
              <a:rPr lang="en-IN" sz="1200" b="0" dirty="0" err="1">
                <a:solidFill>
                  <a:schemeClr val="tx1"/>
                </a:solidFill>
                <a:effectLst/>
                <a:latin typeface="Times New Roman" panose="02020603050405020304" pitchFamily="18" charset="0"/>
                <a:cs typeface="Times New Roman" panose="02020603050405020304" pitchFamily="18" charset="0"/>
              </a:rPr>
              <a:t>conv_outputs</a:t>
            </a:r>
            <a:r>
              <a:rPr lang="en-IN" sz="1200" b="0" dirty="0">
                <a:solidFill>
                  <a:schemeClr val="tx1"/>
                </a:solidFill>
                <a:effectLst/>
                <a:latin typeface="Times New Roman" panose="02020603050405020304" pitchFamily="18" charset="0"/>
                <a:cs typeface="Times New Roman" panose="02020603050405020304" pitchFamily="18" charset="0"/>
              </a:rPr>
              <a:t>), axis=-1)</a:t>
            </a:r>
            <a:br>
              <a:rPr lang="en-IN" sz="1200" b="0" dirty="0">
                <a:solidFill>
                  <a:schemeClr val="tx1"/>
                </a:solidFill>
                <a:effectLst/>
                <a:latin typeface="Times New Roman" panose="02020603050405020304" pitchFamily="18" charset="0"/>
                <a:cs typeface="Times New Roman" panose="02020603050405020304" pitchFamily="18" charset="0"/>
              </a:rPr>
            </a:br>
            <a:r>
              <a:rPr lang="en-IN" sz="1200" b="0" dirty="0">
                <a:solidFill>
                  <a:schemeClr val="tx1"/>
                </a:solidFill>
                <a:effectLst/>
                <a:latin typeface="Times New Roman" panose="02020603050405020304" pitchFamily="18" charset="0"/>
                <a:cs typeface="Times New Roman" panose="02020603050405020304" pitchFamily="18" charset="0"/>
              </a:rPr>
              <a:t>    heatmap = </a:t>
            </a:r>
            <a:r>
              <a:rPr lang="en-IN" sz="1200" b="0" dirty="0" err="1">
                <a:solidFill>
                  <a:schemeClr val="tx1"/>
                </a:solidFill>
                <a:effectLst/>
                <a:latin typeface="Times New Roman" panose="02020603050405020304" pitchFamily="18" charset="0"/>
                <a:cs typeface="Times New Roman" panose="02020603050405020304" pitchFamily="18" charset="0"/>
              </a:rPr>
              <a:t>np.maximum</a:t>
            </a:r>
            <a:r>
              <a:rPr lang="en-IN" sz="1200" b="0" dirty="0">
                <a:solidFill>
                  <a:schemeClr val="tx1"/>
                </a:solidFill>
                <a:effectLst/>
                <a:latin typeface="Times New Roman" panose="02020603050405020304" pitchFamily="18" charset="0"/>
                <a:cs typeface="Times New Roman" panose="02020603050405020304" pitchFamily="18" charset="0"/>
              </a:rPr>
              <a:t>(heatmap, 0) / </a:t>
            </a:r>
            <a:r>
              <a:rPr lang="en-IN" sz="1200" b="0" dirty="0" err="1">
                <a:solidFill>
                  <a:schemeClr val="tx1"/>
                </a:solidFill>
                <a:effectLst/>
                <a:latin typeface="Times New Roman" panose="02020603050405020304" pitchFamily="18" charset="0"/>
                <a:cs typeface="Times New Roman" panose="02020603050405020304" pitchFamily="18" charset="0"/>
              </a:rPr>
              <a:t>tf.reduce_max</a:t>
            </a:r>
            <a:r>
              <a:rPr lang="en-IN" sz="1200" b="0" dirty="0">
                <a:solidFill>
                  <a:schemeClr val="tx1"/>
                </a:solidFill>
                <a:effectLst/>
                <a:latin typeface="Times New Roman" panose="02020603050405020304" pitchFamily="18" charset="0"/>
                <a:cs typeface="Times New Roman" panose="02020603050405020304" pitchFamily="18" charset="0"/>
              </a:rPr>
              <a:t>(heatmap)  # Normalize the heatmap</a:t>
            </a:r>
          </a:p>
          <a:p>
            <a:pPr>
              <a:lnSpc>
                <a:spcPts val="1650"/>
              </a:lnSpc>
            </a:pPr>
            <a:r>
              <a:rPr lang="en-IN" sz="1200" b="0" dirty="0">
                <a:solidFill>
                  <a:schemeClr val="tx1"/>
                </a:solidFill>
                <a:effectLst/>
                <a:latin typeface="Times New Roman" panose="02020603050405020304" pitchFamily="18" charset="0"/>
                <a:cs typeface="Times New Roman" panose="02020603050405020304" pitchFamily="18" charset="0"/>
              </a:rPr>
              <a:t>    return </a:t>
            </a:r>
            <a:r>
              <a:rPr lang="en-IN" sz="1200" b="0" dirty="0" err="1">
                <a:solidFill>
                  <a:schemeClr val="tx1"/>
                </a:solidFill>
                <a:effectLst/>
                <a:latin typeface="Times New Roman" panose="02020603050405020304" pitchFamily="18" charset="0"/>
                <a:cs typeface="Times New Roman" panose="02020603050405020304" pitchFamily="18" charset="0"/>
              </a:rPr>
              <a:t>heatmap.numpy</a:t>
            </a:r>
            <a:r>
              <a:rPr lang="en-IN" sz="1200" b="0" dirty="0">
                <a:solidFill>
                  <a:schemeClr val="tx1"/>
                </a:solidFill>
                <a:effectLst/>
                <a:latin typeface="Times New Roman" panose="02020603050405020304" pitchFamily="18" charset="0"/>
                <a:cs typeface="Times New Roman" panose="02020603050405020304" pitchFamily="18" charset="0"/>
              </a:rPr>
              <a:t>()</a:t>
            </a:r>
          </a:p>
          <a:p>
            <a:pPr>
              <a:lnSpc>
                <a:spcPts val="1650"/>
              </a:lnSpc>
            </a:pPr>
            <a:r>
              <a:rPr lang="en-IN" sz="1200" b="0" dirty="0">
                <a:solidFill>
                  <a:schemeClr val="tx1"/>
                </a:solidFill>
                <a:effectLst/>
                <a:latin typeface="Times New Roman" panose="02020603050405020304" pitchFamily="18" charset="0"/>
                <a:cs typeface="Times New Roman" panose="02020603050405020304" pitchFamily="18" charset="0"/>
              </a:rPr>
              <a:t/>
            </a:r>
            <a:br>
              <a:rPr lang="en-IN" sz="1200" b="0" dirty="0">
                <a:solidFill>
                  <a:schemeClr val="tx1"/>
                </a:solidFill>
                <a:effectLst/>
                <a:latin typeface="Times New Roman" panose="02020603050405020304" pitchFamily="18" charset="0"/>
                <a:cs typeface="Times New Roman" panose="02020603050405020304" pitchFamily="18" charset="0"/>
              </a:rPr>
            </a:br>
            <a:endParaRPr lang="en-IN" sz="1200" b="0" dirty="0">
              <a:solidFill>
                <a:schemeClr val="tx1"/>
              </a:solidFill>
              <a:effectLst/>
              <a:latin typeface="Times New Roman" panose="02020603050405020304" pitchFamily="18" charset="0"/>
              <a:cs typeface="Times New Roman" panose="02020603050405020304" pitchFamily="18" charset="0"/>
            </a:endParaRPr>
          </a:p>
          <a:p>
            <a:endParaRPr lang="en-US" sz="1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4514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31484C3-8001-6DA2-2D54-6851AC3C6E51}"/>
              </a:ext>
            </a:extLst>
          </p:cNvPr>
          <p:cNvSpPr>
            <a:spLocks noGrp="1"/>
          </p:cNvSpPr>
          <p:nvPr>
            <p:ph type="title"/>
          </p:nvPr>
        </p:nvSpPr>
        <p:spPr>
          <a:xfrm>
            <a:off x="1738477" y="1775736"/>
            <a:ext cx="7704000" cy="572700"/>
          </a:xfrm>
        </p:spPr>
        <p:txBody>
          <a:bodyPr/>
          <a:lstStyle/>
          <a:p>
            <a:r>
              <a:rPr lang="en-US" sz="4800" dirty="0">
                <a:latin typeface="Lato" panose="020F0502020204030203" pitchFamily="34" charset="0"/>
                <a:ea typeface="Lato" panose="020F0502020204030203" pitchFamily="34" charset="0"/>
                <a:cs typeface="Lato" panose="020F0502020204030203" pitchFamily="34" charset="0"/>
              </a:rPr>
              <a:t>SCREENSHOTS</a:t>
            </a:r>
            <a:endParaRPr lang="en-IN" sz="4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964819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1CB3A6A-676C-7B4B-C6D5-D6E222E806BB}"/>
              </a:ext>
            </a:extLst>
          </p:cNvPr>
          <p:cNvSpPr txBox="1"/>
          <p:nvPr/>
        </p:nvSpPr>
        <p:spPr>
          <a:xfrm>
            <a:off x="3308195" y="334537"/>
            <a:ext cx="3442010" cy="553998"/>
          </a:xfrm>
          <a:prstGeom prst="rect">
            <a:avLst/>
          </a:prstGeom>
          <a:noFill/>
        </p:spPr>
        <p:txBody>
          <a:bodyPr wrap="square" rtlCol="0">
            <a:spAutoFit/>
          </a:bodyPr>
          <a:lstStyle/>
          <a:p>
            <a:r>
              <a:rPr lang="en-US" sz="3000" b="1" dirty="0">
                <a:solidFill>
                  <a:schemeClr val="bg2"/>
                </a:solidFill>
                <a:latin typeface="Sitka Display" pitchFamily="2" charset="0"/>
                <a:cs typeface="Sora" panose="020B0604020202020204" charset="0"/>
              </a:rPr>
              <a:t>HOME PAGE </a:t>
            </a:r>
            <a:endParaRPr lang="en-IN" sz="3000" b="1" dirty="0">
              <a:solidFill>
                <a:schemeClr val="bg2"/>
              </a:solidFill>
              <a:latin typeface="Sitka Display" pitchFamily="2" charset="0"/>
              <a:cs typeface="Sora" panose="020B0604020202020204" charset="0"/>
            </a:endParaRPr>
          </a:p>
        </p:txBody>
      </p:sp>
      <p:pic>
        <p:nvPicPr>
          <p:cNvPr id="4" name="Picture 3">
            <a:extLst>
              <a:ext uri="{FF2B5EF4-FFF2-40B4-BE49-F238E27FC236}">
                <a16:creationId xmlns:a16="http://schemas.microsoft.com/office/drawing/2014/main" xmlns="" id="{54DE715B-DAD6-E2B8-3193-FD35A9B89A69}"/>
              </a:ext>
            </a:extLst>
          </p:cNvPr>
          <p:cNvPicPr>
            <a:picLocks noChangeAspect="1"/>
          </p:cNvPicPr>
          <p:nvPr/>
        </p:nvPicPr>
        <p:blipFill>
          <a:blip r:embed="rId2"/>
          <a:stretch>
            <a:fillRect/>
          </a:stretch>
        </p:blipFill>
        <p:spPr>
          <a:xfrm>
            <a:off x="1360449" y="1234068"/>
            <a:ext cx="6423102" cy="3233854"/>
          </a:xfrm>
          <a:prstGeom prst="rect">
            <a:avLst/>
          </a:prstGeom>
        </p:spPr>
      </p:pic>
      <p:sp>
        <p:nvSpPr>
          <p:cNvPr id="3" name="TextBox 2"/>
          <p:cNvSpPr txBox="1"/>
          <p:nvPr/>
        </p:nvSpPr>
        <p:spPr>
          <a:xfrm>
            <a:off x="3482340" y="4663440"/>
            <a:ext cx="2712720" cy="307777"/>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Fig-2 Home Page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4165808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BE1625E-C0C4-060C-BB70-C1F90B9212DA}"/>
              </a:ext>
            </a:extLst>
          </p:cNvPr>
          <p:cNvSpPr txBox="1"/>
          <p:nvPr/>
        </p:nvSpPr>
        <p:spPr>
          <a:xfrm>
            <a:off x="2319452" y="349405"/>
            <a:ext cx="4192859" cy="553998"/>
          </a:xfrm>
          <a:prstGeom prst="rect">
            <a:avLst/>
          </a:prstGeom>
          <a:noFill/>
        </p:spPr>
        <p:txBody>
          <a:bodyPr wrap="square" rtlCol="0">
            <a:spAutoFit/>
          </a:bodyPr>
          <a:lstStyle/>
          <a:p>
            <a:r>
              <a:rPr lang="en-US" sz="3000" b="1" dirty="0">
                <a:solidFill>
                  <a:schemeClr val="bg2"/>
                </a:solidFill>
                <a:latin typeface="Sitka Display" pitchFamily="2" charset="0"/>
                <a:cs typeface="Sora" panose="020B0604020202020204" charset="0"/>
              </a:rPr>
              <a:t>ADMIN LOGIN PAGE</a:t>
            </a:r>
            <a:endParaRPr lang="en-IN" sz="3000" b="1" dirty="0">
              <a:solidFill>
                <a:schemeClr val="bg2"/>
              </a:solidFill>
              <a:latin typeface="Sitka Display" pitchFamily="2" charset="0"/>
              <a:cs typeface="Sora" panose="020B0604020202020204" charset="0"/>
            </a:endParaRPr>
          </a:p>
        </p:txBody>
      </p:sp>
      <p:pic>
        <p:nvPicPr>
          <p:cNvPr id="4" name="Picture 3">
            <a:extLst>
              <a:ext uri="{FF2B5EF4-FFF2-40B4-BE49-F238E27FC236}">
                <a16:creationId xmlns:a16="http://schemas.microsoft.com/office/drawing/2014/main" xmlns="" id="{7AC547A9-FFF1-AD27-8FDA-533408516F2C}"/>
              </a:ext>
            </a:extLst>
          </p:cNvPr>
          <p:cNvPicPr>
            <a:picLocks noChangeAspect="1"/>
          </p:cNvPicPr>
          <p:nvPr/>
        </p:nvPicPr>
        <p:blipFill>
          <a:blip r:embed="rId2"/>
          <a:stretch>
            <a:fillRect/>
          </a:stretch>
        </p:blipFill>
        <p:spPr>
          <a:xfrm>
            <a:off x="1338147" y="1141295"/>
            <a:ext cx="6341326" cy="3393534"/>
          </a:xfrm>
          <a:prstGeom prst="rect">
            <a:avLst/>
          </a:prstGeom>
        </p:spPr>
      </p:pic>
      <p:sp>
        <p:nvSpPr>
          <p:cNvPr id="5" name="TextBox 4"/>
          <p:cNvSpPr txBox="1"/>
          <p:nvPr/>
        </p:nvSpPr>
        <p:spPr>
          <a:xfrm>
            <a:off x="3482340" y="4663440"/>
            <a:ext cx="2712720" cy="307777"/>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Fig-3 Admin Login Page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8882239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3316C69-3A45-EBB4-FDB5-E6B47FB50945}"/>
              </a:ext>
            </a:extLst>
          </p:cNvPr>
          <p:cNvPicPr>
            <a:picLocks noChangeAspect="1"/>
          </p:cNvPicPr>
          <p:nvPr/>
        </p:nvPicPr>
        <p:blipFill>
          <a:blip r:embed="rId2"/>
          <a:stretch>
            <a:fillRect/>
          </a:stretch>
        </p:blipFill>
        <p:spPr>
          <a:xfrm>
            <a:off x="1204332" y="1085385"/>
            <a:ext cx="6735336" cy="3494049"/>
          </a:xfrm>
          <a:prstGeom prst="rect">
            <a:avLst/>
          </a:prstGeom>
        </p:spPr>
      </p:pic>
      <p:sp>
        <p:nvSpPr>
          <p:cNvPr id="4" name="TextBox 3">
            <a:extLst>
              <a:ext uri="{FF2B5EF4-FFF2-40B4-BE49-F238E27FC236}">
                <a16:creationId xmlns:a16="http://schemas.microsoft.com/office/drawing/2014/main" xmlns="" id="{EC6FFD83-39CB-1DE0-0805-86676A82C377}"/>
              </a:ext>
            </a:extLst>
          </p:cNvPr>
          <p:cNvSpPr txBox="1"/>
          <p:nvPr/>
        </p:nvSpPr>
        <p:spPr>
          <a:xfrm>
            <a:off x="0" y="394010"/>
            <a:ext cx="9144000" cy="553998"/>
          </a:xfrm>
          <a:prstGeom prst="rect">
            <a:avLst/>
          </a:prstGeom>
          <a:noFill/>
        </p:spPr>
        <p:txBody>
          <a:bodyPr wrap="square" rtlCol="0">
            <a:spAutoFit/>
          </a:bodyPr>
          <a:lstStyle/>
          <a:p>
            <a:pPr algn="ctr"/>
            <a:r>
              <a:rPr lang="en-US" sz="3000" b="1" dirty="0">
                <a:solidFill>
                  <a:schemeClr val="bg2"/>
                </a:solidFill>
                <a:latin typeface="Sitka Display" pitchFamily="2" charset="0"/>
                <a:cs typeface="Sora" panose="020B0604020202020204" charset="0"/>
              </a:rPr>
              <a:t>CNN MODEL</a:t>
            </a:r>
            <a:endParaRPr lang="en-IN" sz="3000" b="1" dirty="0">
              <a:solidFill>
                <a:schemeClr val="bg2"/>
              </a:solidFill>
              <a:latin typeface="Sitka Display" pitchFamily="2" charset="0"/>
              <a:cs typeface="Sora" panose="020B0604020202020204" charset="0"/>
            </a:endParaRPr>
          </a:p>
        </p:txBody>
      </p:sp>
      <p:sp>
        <p:nvSpPr>
          <p:cNvPr id="5" name="TextBox 4"/>
          <p:cNvSpPr txBox="1"/>
          <p:nvPr/>
        </p:nvSpPr>
        <p:spPr>
          <a:xfrm>
            <a:off x="3482340" y="4663440"/>
            <a:ext cx="2712720" cy="307777"/>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Fig-4 CNN Model Page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830330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ADAD354-E2B3-CCFD-A013-C5BC3C955AB3}"/>
              </a:ext>
            </a:extLst>
          </p:cNvPr>
          <p:cNvPicPr>
            <a:picLocks noChangeAspect="1"/>
          </p:cNvPicPr>
          <p:nvPr/>
        </p:nvPicPr>
        <p:blipFill>
          <a:blip r:embed="rId2"/>
          <a:stretch>
            <a:fillRect/>
          </a:stretch>
        </p:blipFill>
        <p:spPr>
          <a:xfrm>
            <a:off x="260195" y="970807"/>
            <a:ext cx="4155688" cy="3897630"/>
          </a:xfrm>
          <a:prstGeom prst="rect">
            <a:avLst/>
          </a:prstGeom>
        </p:spPr>
      </p:pic>
      <p:sp>
        <p:nvSpPr>
          <p:cNvPr id="6" name="TextBox 5">
            <a:extLst>
              <a:ext uri="{FF2B5EF4-FFF2-40B4-BE49-F238E27FC236}">
                <a16:creationId xmlns:a16="http://schemas.microsoft.com/office/drawing/2014/main" xmlns="" id="{D646CF1F-E97F-37A9-6A5D-7A88D2A423A4}"/>
              </a:ext>
            </a:extLst>
          </p:cNvPr>
          <p:cNvSpPr txBox="1"/>
          <p:nvPr/>
        </p:nvSpPr>
        <p:spPr>
          <a:xfrm>
            <a:off x="0" y="349901"/>
            <a:ext cx="9143999" cy="553998"/>
          </a:xfrm>
          <a:prstGeom prst="rect">
            <a:avLst/>
          </a:prstGeom>
          <a:noFill/>
        </p:spPr>
        <p:txBody>
          <a:bodyPr wrap="square" rtlCol="0">
            <a:spAutoFit/>
          </a:bodyPr>
          <a:lstStyle/>
          <a:p>
            <a:pPr algn="ctr"/>
            <a:r>
              <a:rPr lang="en-US" sz="3000" b="1" dirty="0">
                <a:solidFill>
                  <a:schemeClr val="bg2"/>
                </a:solidFill>
                <a:latin typeface="Sitka Display" pitchFamily="2" charset="0"/>
                <a:cs typeface="Sora" panose="020B0604020202020204" charset="0"/>
              </a:rPr>
              <a:t>USER LOGIN AND REGISTRATION PAGE</a:t>
            </a:r>
            <a:endParaRPr lang="en-IN" sz="3000" b="1" dirty="0">
              <a:solidFill>
                <a:schemeClr val="bg2"/>
              </a:solidFill>
              <a:latin typeface="Sitka Display" pitchFamily="2" charset="0"/>
              <a:cs typeface="Sora" panose="020B0604020202020204" charset="0"/>
            </a:endParaRPr>
          </a:p>
        </p:txBody>
      </p:sp>
      <p:pic>
        <p:nvPicPr>
          <p:cNvPr id="9" name="Picture 8">
            <a:extLst>
              <a:ext uri="{FF2B5EF4-FFF2-40B4-BE49-F238E27FC236}">
                <a16:creationId xmlns:a16="http://schemas.microsoft.com/office/drawing/2014/main" xmlns="" id="{C13A1FB1-1A3C-AE7D-AB49-C2954B9EB029}"/>
              </a:ext>
            </a:extLst>
          </p:cNvPr>
          <p:cNvPicPr>
            <a:picLocks noChangeAspect="1"/>
          </p:cNvPicPr>
          <p:nvPr/>
        </p:nvPicPr>
        <p:blipFill>
          <a:blip r:embed="rId3"/>
          <a:stretch>
            <a:fillRect/>
          </a:stretch>
        </p:blipFill>
        <p:spPr>
          <a:xfrm>
            <a:off x="4572000" y="970808"/>
            <a:ext cx="4311805" cy="3897629"/>
          </a:xfrm>
          <a:prstGeom prst="rect">
            <a:avLst/>
          </a:prstGeom>
        </p:spPr>
      </p:pic>
      <p:sp>
        <p:nvSpPr>
          <p:cNvPr id="7" name="TextBox 6"/>
          <p:cNvSpPr txBox="1"/>
          <p:nvPr/>
        </p:nvSpPr>
        <p:spPr>
          <a:xfrm>
            <a:off x="2663190" y="4835723"/>
            <a:ext cx="3817620" cy="307777"/>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Fig-5 User Login and Registration Page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770488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4501AC9-0D8B-EAB8-03D8-732FE36604D4}"/>
              </a:ext>
            </a:extLst>
          </p:cNvPr>
          <p:cNvPicPr>
            <a:picLocks noChangeAspect="1"/>
          </p:cNvPicPr>
          <p:nvPr/>
        </p:nvPicPr>
        <p:blipFill>
          <a:blip r:embed="rId2"/>
          <a:stretch>
            <a:fillRect/>
          </a:stretch>
        </p:blipFill>
        <p:spPr>
          <a:xfrm>
            <a:off x="592873" y="1035656"/>
            <a:ext cx="7958254" cy="3592559"/>
          </a:xfrm>
          <a:prstGeom prst="rect">
            <a:avLst/>
          </a:prstGeom>
        </p:spPr>
      </p:pic>
      <p:sp>
        <p:nvSpPr>
          <p:cNvPr id="4" name="TextBox 3">
            <a:extLst>
              <a:ext uri="{FF2B5EF4-FFF2-40B4-BE49-F238E27FC236}">
                <a16:creationId xmlns:a16="http://schemas.microsoft.com/office/drawing/2014/main" xmlns="" id="{3A7BEB1F-4A60-28E5-CAC2-4DA7CF2C527C}"/>
              </a:ext>
            </a:extLst>
          </p:cNvPr>
          <p:cNvSpPr txBox="1"/>
          <p:nvPr/>
        </p:nvSpPr>
        <p:spPr>
          <a:xfrm>
            <a:off x="1457093" y="267629"/>
            <a:ext cx="5872975" cy="553998"/>
          </a:xfrm>
          <a:prstGeom prst="rect">
            <a:avLst/>
          </a:prstGeom>
          <a:noFill/>
        </p:spPr>
        <p:txBody>
          <a:bodyPr wrap="square" rtlCol="0">
            <a:spAutoFit/>
          </a:bodyPr>
          <a:lstStyle/>
          <a:p>
            <a:pPr algn="ctr"/>
            <a:r>
              <a:rPr lang="en-US" sz="3000" b="1" dirty="0">
                <a:solidFill>
                  <a:schemeClr val="bg2"/>
                </a:solidFill>
                <a:latin typeface="Sitka Display" pitchFamily="2" charset="0"/>
                <a:cs typeface="Sora" panose="020B0604020202020204" charset="0"/>
              </a:rPr>
              <a:t>PREDICTION PAGE</a:t>
            </a:r>
            <a:endParaRPr lang="en-IN" sz="3000" b="1" dirty="0">
              <a:solidFill>
                <a:schemeClr val="bg2"/>
              </a:solidFill>
              <a:latin typeface="Sitka Display" pitchFamily="2" charset="0"/>
              <a:cs typeface="Sora" panose="020B0604020202020204" charset="0"/>
            </a:endParaRPr>
          </a:p>
        </p:txBody>
      </p:sp>
      <p:sp>
        <p:nvSpPr>
          <p:cNvPr id="5" name="TextBox 4"/>
          <p:cNvSpPr txBox="1"/>
          <p:nvPr/>
        </p:nvSpPr>
        <p:spPr>
          <a:xfrm>
            <a:off x="3482340" y="4663440"/>
            <a:ext cx="2712720" cy="307777"/>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Fig-6 Prediction Page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7824964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9CC7EAA-1764-BF68-A0B8-1882DF20964B}"/>
              </a:ext>
            </a:extLst>
          </p:cNvPr>
          <p:cNvPicPr>
            <a:picLocks noChangeAspect="1"/>
          </p:cNvPicPr>
          <p:nvPr/>
        </p:nvPicPr>
        <p:blipFill>
          <a:blip r:embed="rId2"/>
          <a:stretch>
            <a:fillRect/>
          </a:stretch>
        </p:blipFill>
        <p:spPr>
          <a:xfrm>
            <a:off x="379140" y="1221645"/>
            <a:ext cx="4007005" cy="3372658"/>
          </a:xfrm>
          <a:prstGeom prst="rect">
            <a:avLst/>
          </a:prstGeom>
        </p:spPr>
      </p:pic>
      <p:pic>
        <p:nvPicPr>
          <p:cNvPr id="5" name="Picture 4">
            <a:extLst>
              <a:ext uri="{FF2B5EF4-FFF2-40B4-BE49-F238E27FC236}">
                <a16:creationId xmlns:a16="http://schemas.microsoft.com/office/drawing/2014/main" xmlns="" id="{A5A1E324-A8DA-C8F3-F26A-0713129FCF17}"/>
              </a:ext>
            </a:extLst>
          </p:cNvPr>
          <p:cNvPicPr>
            <a:picLocks noChangeAspect="1"/>
          </p:cNvPicPr>
          <p:nvPr/>
        </p:nvPicPr>
        <p:blipFill>
          <a:blip r:embed="rId3"/>
          <a:stretch>
            <a:fillRect/>
          </a:stretch>
        </p:blipFill>
        <p:spPr>
          <a:xfrm>
            <a:off x="4869100" y="1221645"/>
            <a:ext cx="3895760" cy="3372658"/>
          </a:xfrm>
          <a:prstGeom prst="rect">
            <a:avLst/>
          </a:prstGeom>
        </p:spPr>
      </p:pic>
      <p:sp>
        <p:nvSpPr>
          <p:cNvPr id="6" name="TextBox 5">
            <a:extLst>
              <a:ext uri="{FF2B5EF4-FFF2-40B4-BE49-F238E27FC236}">
                <a16:creationId xmlns:a16="http://schemas.microsoft.com/office/drawing/2014/main" xmlns="" id="{2E072555-4AC9-355B-58ED-CD932F4BFE76}"/>
              </a:ext>
            </a:extLst>
          </p:cNvPr>
          <p:cNvSpPr txBox="1"/>
          <p:nvPr/>
        </p:nvSpPr>
        <p:spPr>
          <a:xfrm>
            <a:off x="379141" y="356839"/>
            <a:ext cx="8385720" cy="553998"/>
          </a:xfrm>
          <a:prstGeom prst="rect">
            <a:avLst/>
          </a:prstGeom>
          <a:noFill/>
        </p:spPr>
        <p:txBody>
          <a:bodyPr wrap="square" rtlCol="0">
            <a:spAutoFit/>
          </a:bodyPr>
          <a:lstStyle/>
          <a:p>
            <a:pPr algn="ctr"/>
            <a:r>
              <a:rPr lang="en-US" sz="3000" b="1" dirty="0">
                <a:solidFill>
                  <a:schemeClr val="bg2"/>
                </a:solidFill>
                <a:latin typeface="Sitka Display" pitchFamily="2" charset="0"/>
                <a:cs typeface="Sora" panose="020B0604020202020204" charset="0"/>
              </a:rPr>
              <a:t>PREDICTION RESULTS (REAL OR FAKE) </a:t>
            </a:r>
            <a:endParaRPr lang="en-IN" sz="3000" b="1" dirty="0">
              <a:solidFill>
                <a:schemeClr val="bg2"/>
              </a:solidFill>
              <a:latin typeface="Sitka Display" pitchFamily="2" charset="0"/>
              <a:cs typeface="Sora" panose="020B0604020202020204" charset="0"/>
            </a:endParaRPr>
          </a:p>
        </p:txBody>
      </p:sp>
      <p:sp>
        <p:nvSpPr>
          <p:cNvPr id="7" name="TextBox 6"/>
          <p:cNvSpPr txBox="1"/>
          <p:nvPr/>
        </p:nvSpPr>
        <p:spPr>
          <a:xfrm>
            <a:off x="3482340" y="4663440"/>
            <a:ext cx="2948940" cy="307777"/>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Fig-7 Prediction Results(Real or Fake)</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89982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380" y="422165"/>
            <a:ext cx="7704000" cy="572700"/>
          </a:xfrm>
        </p:spPr>
        <p:txBody>
          <a:bodyPr/>
          <a:lstStyle/>
          <a:p>
            <a:pPr algn="ctr"/>
            <a:r>
              <a:rPr lang="en-US" dirty="0" smtClean="0"/>
              <a:t>TABLE OF CONTENT</a:t>
            </a:r>
            <a:endParaRPr lang="en-IN" dirty="0"/>
          </a:p>
        </p:txBody>
      </p:sp>
      <p:sp>
        <p:nvSpPr>
          <p:cNvPr id="11" name="Subtitle 10"/>
          <p:cNvSpPr>
            <a:spLocks noGrp="1"/>
          </p:cNvSpPr>
          <p:nvPr>
            <p:ph type="subTitle" idx="9"/>
          </p:nvPr>
        </p:nvSpPr>
        <p:spPr>
          <a:xfrm>
            <a:off x="1538002" y="3862610"/>
            <a:ext cx="7095457" cy="363600"/>
          </a:xfrm>
        </p:spPr>
        <p:txBody>
          <a:bodyPr>
            <a:noAutofit/>
          </a:bodyPr>
          <a:lstStyle/>
          <a:p>
            <a:pPr marL="139700" indent="0" algn="just"/>
            <a:r>
              <a:rPr lang="en-US" sz="1600" b="0" dirty="0" smtClean="0">
                <a:latin typeface="Times New Roman" pitchFamily="18" charset="0"/>
                <a:cs typeface="Times New Roman" pitchFamily="18" charset="0"/>
              </a:rPr>
              <a:t>Abstract</a:t>
            </a:r>
          </a:p>
          <a:p>
            <a:pPr marL="139700" indent="0" algn="just"/>
            <a:r>
              <a:rPr lang="en-US" sz="1600" b="0" dirty="0" smtClean="0">
                <a:latin typeface="Times New Roman" pitchFamily="18" charset="0"/>
                <a:cs typeface="Times New Roman" pitchFamily="18" charset="0"/>
              </a:rPr>
              <a:t>Existing System Overview</a:t>
            </a:r>
          </a:p>
          <a:p>
            <a:pPr marL="139700" indent="0" algn="just"/>
            <a:r>
              <a:rPr lang="en-US" sz="1600" b="0" dirty="0" smtClean="0">
                <a:latin typeface="Times New Roman" pitchFamily="18" charset="0"/>
                <a:cs typeface="Times New Roman" pitchFamily="18" charset="0"/>
              </a:rPr>
              <a:t>Limitations Of Existing System</a:t>
            </a:r>
          </a:p>
          <a:p>
            <a:pPr marL="139700" indent="0" algn="just"/>
            <a:r>
              <a:rPr lang="en-US" sz="1600" b="0" dirty="0" smtClean="0">
                <a:latin typeface="Times New Roman" pitchFamily="18" charset="0"/>
                <a:cs typeface="Times New Roman" pitchFamily="18" charset="0"/>
              </a:rPr>
              <a:t>Proposed System Overview</a:t>
            </a:r>
          </a:p>
          <a:p>
            <a:pPr marL="139700" indent="0" algn="just"/>
            <a:r>
              <a:rPr lang="en-US" sz="1600" b="0" dirty="0" smtClean="0">
                <a:latin typeface="Times New Roman" pitchFamily="18" charset="0"/>
                <a:cs typeface="Times New Roman" pitchFamily="18" charset="0"/>
              </a:rPr>
              <a:t>Advantages Of Proposed System</a:t>
            </a:r>
          </a:p>
          <a:p>
            <a:pPr marL="139700" indent="0" algn="just"/>
            <a:r>
              <a:rPr lang="en-US" sz="1600" b="0" dirty="0" smtClean="0">
                <a:latin typeface="Times New Roman" pitchFamily="18" charset="0"/>
                <a:cs typeface="Times New Roman" pitchFamily="18" charset="0"/>
              </a:rPr>
              <a:t>Software </a:t>
            </a:r>
            <a:r>
              <a:rPr lang="en-US" sz="1600" b="0" dirty="0" smtClean="0">
                <a:latin typeface="Times New Roman" pitchFamily="18" charset="0"/>
                <a:cs typeface="Times New Roman" pitchFamily="18" charset="0"/>
              </a:rPr>
              <a:t>Requirements</a:t>
            </a:r>
          </a:p>
          <a:p>
            <a:pPr marL="139700" indent="0" algn="just"/>
            <a:r>
              <a:rPr lang="en-US" sz="1600" b="0" dirty="0" smtClean="0">
                <a:latin typeface="Times New Roman" pitchFamily="18" charset="0"/>
                <a:cs typeface="Times New Roman" pitchFamily="18" charset="0"/>
              </a:rPr>
              <a:t>Algorithms</a:t>
            </a:r>
          </a:p>
          <a:p>
            <a:pPr marL="139700" indent="0" algn="just"/>
            <a:r>
              <a:rPr lang="en-US" sz="1600" b="0" dirty="0" smtClean="0">
                <a:latin typeface="Times New Roman" pitchFamily="18" charset="0"/>
                <a:cs typeface="Times New Roman" pitchFamily="18" charset="0"/>
              </a:rPr>
              <a:t>Screenshots</a:t>
            </a:r>
            <a:endParaRPr lang="en-US" sz="1600" b="0" dirty="0" smtClean="0">
              <a:latin typeface="Times New Roman" pitchFamily="18" charset="0"/>
              <a:cs typeface="Times New Roman" pitchFamily="18" charset="0"/>
            </a:endParaRPr>
          </a:p>
          <a:p>
            <a:pPr marL="139700" indent="0" algn="just"/>
            <a:r>
              <a:rPr lang="en-US" sz="1600" b="0" dirty="0">
                <a:latin typeface="Times New Roman" pitchFamily="18" charset="0"/>
                <a:cs typeface="Times New Roman" pitchFamily="18" charset="0"/>
              </a:rPr>
              <a:t>Future </a:t>
            </a:r>
            <a:r>
              <a:rPr lang="en-US" sz="1600" b="0" dirty="0" smtClean="0">
                <a:latin typeface="Times New Roman" pitchFamily="18" charset="0"/>
                <a:cs typeface="Times New Roman" pitchFamily="18" charset="0"/>
              </a:rPr>
              <a:t>Implementation</a:t>
            </a:r>
          </a:p>
          <a:p>
            <a:pPr marL="139700" indent="0" algn="just"/>
            <a:r>
              <a:rPr lang="en-US" sz="1600" b="0" dirty="0" smtClean="0">
                <a:latin typeface="Times New Roman" pitchFamily="18" charset="0"/>
                <a:cs typeface="Times New Roman" pitchFamily="18" charset="0"/>
              </a:rPr>
              <a:t>Conclusion</a:t>
            </a:r>
            <a:endParaRPr lang="en-US" sz="1600" b="0" dirty="0">
              <a:latin typeface="Times New Roman" pitchFamily="18" charset="0"/>
              <a:cs typeface="Times New Roman" pitchFamily="18" charset="0"/>
            </a:endParaRPr>
          </a:p>
        </p:txBody>
      </p:sp>
    </p:spTree>
    <p:extLst>
      <p:ext uri="{BB962C8B-B14F-4D97-AF65-F5344CB8AC3E}">
        <p14:creationId xmlns:p14="http://schemas.microsoft.com/office/powerpoint/2010/main" val="3735658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2" name="Subtitle 1">
            <a:extLst>
              <a:ext uri="{FF2B5EF4-FFF2-40B4-BE49-F238E27FC236}">
                <a16:creationId xmlns:a16="http://schemas.microsoft.com/office/drawing/2014/main" xmlns="" id="{759BB5B2-09D9-CA1F-ACEA-F38E67EFCA3A}"/>
              </a:ext>
            </a:extLst>
          </p:cNvPr>
          <p:cNvSpPr>
            <a:spLocks noGrp="1"/>
          </p:cNvSpPr>
          <p:nvPr>
            <p:ph type="subTitle" idx="1"/>
          </p:nvPr>
        </p:nvSpPr>
        <p:spPr>
          <a:xfrm>
            <a:off x="327660" y="556862"/>
            <a:ext cx="8473440" cy="802887"/>
          </a:xfrm>
        </p:spPr>
        <p:txBody>
          <a:bodyPr/>
          <a:lstStyle/>
          <a:p>
            <a:pPr algn="ctr"/>
            <a:r>
              <a:rPr lang="en-US" sz="3000" b="1" dirty="0">
                <a:latin typeface="Sora" panose="020B0604020202020204" charset="0"/>
                <a:cs typeface="Sora" panose="020B0604020202020204" charset="0"/>
              </a:rPr>
              <a:t>FUTURE IMPLEMENTATION</a:t>
            </a:r>
            <a:endParaRPr lang="en-IN" sz="3000" b="1" dirty="0">
              <a:latin typeface="Sora" panose="020B0604020202020204" charset="0"/>
              <a:cs typeface="Sora" panose="020B0604020202020204" charset="0"/>
            </a:endParaRPr>
          </a:p>
        </p:txBody>
      </p:sp>
      <p:sp>
        <p:nvSpPr>
          <p:cNvPr id="7" name="TextBox 6">
            <a:extLst>
              <a:ext uri="{FF2B5EF4-FFF2-40B4-BE49-F238E27FC236}">
                <a16:creationId xmlns:a16="http://schemas.microsoft.com/office/drawing/2014/main" xmlns="" id="{DA63B001-5017-661E-6ADE-600C5A06CEC4}"/>
              </a:ext>
            </a:extLst>
          </p:cNvPr>
          <p:cNvSpPr txBox="1"/>
          <p:nvPr/>
        </p:nvSpPr>
        <p:spPr>
          <a:xfrm>
            <a:off x="1455420" y="1569860"/>
            <a:ext cx="6324601" cy="1708160"/>
          </a:xfrm>
          <a:prstGeom prst="rect">
            <a:avLst/>
          </a:prstGeom>
          <a:noFill/>
        </p:spPr>
        <p:txBody>
          <a:bodyPr wrap="square" rtlCol="0">
            <a:spAutoFit/>
          </a:bodyPr>
          <a:lstStyle/>
          <a:p>
            <a:pPr algn="just">
              <a:lnSpc>
                <a:spcPct val="150000"/>
              </a:lnSpc>
            </a:pPr>
            <a:r>
              <a:rPr lang="en-US" dirty="0">
                <a:latin typeface="Times New Roman" pitchFamily="18" charset="0"/>
                <a:cs typeface="Times New Roman" pitchFamily="18" charset="0"/>
              </a:rPr>
              <a:t>Future work can focus on attention-based models like Transformers to boost prediction accuracy and interpretability. Updating the CIFAKE dataset and expanding it to other domains, such as healthcare or facial recognition, could enhance its applicability. Incorporating Explainable AI (XAI) techniques will further improve transparency and help build trust in predictions, supporting better decision-making.</a:t>
            </a: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IN" dirty="0"/>
          </a:p>
        </p:txBody>
      </p:sp>
      <p:sp>
        <p:nvSpPr>
          <p:cNvPr id="4" name="Subtitle 3"/>
          <p:cNvSpPr>
            <a:spLocks noGrp="1"/>
          </p:cNvSpPr>
          <p:nvPr>
            <p:ph type="subTitle" idx="2"/>
          </p:nvPr>
        </p:nvSpPr>
        <p:spPr>
          <a:xfrm>
            <a:off x="784860" y="1481005"/>
            <a:ext cx="7299960" cy="1921500"/>
          </a:xfrm>
        </p:spPr>
        <p:txBody>
          <a:bodyPr/>
          <a:lstStyle/>
          <a:p>
            <a:pPr algn="just">
              <a:lnSpc>
                <a:spcPct val="150000"/>
              </a:lnSpc>
            </a:pPr>
            <a:r>
              <a:rPr lang="en-US" dirty="0" smtClean="0">
                <a:latin typeface="Times New Roman" pitchFamily="18" charset="0"/>
                <a:cs typeface="Times New Roman" pitchFamily="18" charset="0"/>
              </a:rPr>
              <a:t>       The </a:t>
            </a:r>
            <a:r>
              <a:rPr lang="en-US" dirty="0">
                <a:latin typeface="Times New Roman" pitchFamily="18" charset="0"/>
                <a:cs typeface="Times New Roman" pitchFamily="18" charset="0"/>
              </a:rPr>
              <a:t>project significantly improved the accuracy of recognizing AI-generated images and introduced the CIFAKE dataset to support future research. It addresses the critical challenge of verifying the authenticity of visual data, which is essential in combating misinformation and protecting digital integrity. By combining advanced deep learning techniques with explainable AI, the system enhances trust and transparency. The dataset also provides a valuable resource for benchmarking and developing robust detection models across multiple domains.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41646578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21412" y="1758910"/>
            <a:ext cx="4301177" cy="923330"/>
          </a:xfrm>
          <a:prstGeom prst="rect">
            <a:avLst/>
          </a:prstGeom>
        </p:spPr>
        <p:style>
          <a:lnRef idx="2">
            <a:schemeClr val="accent4"/>
          </a:lnRef>
          <a:fillRef idx="1">
            <a:schemeClr val="lt1"/>
          </a:fillRef>
          <a:effectRef idx="0">
            <a:schemeClr val="accent4"/>
          </a:effectRef>
          <a:fontRef idx="minor">
            <a:schemeClr val="dk1"/>
          </a:fontRef>
        </p:style>
        <p:txBody>
          <a:bodyPr wrap="non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THANK YOU</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5" name="Rectangle 4"/>
          <p:cNvSpPr/>
          <p:nvPr/>
        </p:nvSpPr>
        <p:spPr>
          <a:xfrm>
            <a:off x="3176866" y="2773025"/>
            <a:ext cx="2896947" cy="523220"/>
          </a:xfrm>
          <a:prstGeom prst="rect">
            <a:avLst/>
          </a:prstGeom>
          <a:noFill/>
        </p:spPr>
        <p:txBody>
          <a:bodyPr wrap="none" lIns="91440" tIns="45720" rIns="91440" bIns="45720">
            <a:spAutoFit/>
          </a:bodyPr>
          <a:lstStyle/>
          <a:p>
            <a:pPr algn="ctr"/>
            <a:r>
              <a:rPr lang="en-US" sz="2800" b="1" i="1" cap="none" spc="0" dirty="0" smtClean="0">
                <a:ln w="18000">
                  <a:solidFill>
                    <a:schemeClr val="accent2">
                      <a:satMod val="140000"/>
                    </a:schemeClr>
                  </a:solidFill>
                  <a:prstDash val="solid"/>
                  <a:miter lim="800000"/>
                </a:ln>
                <a:solidFill>
                  <a:srgbClr val="0070C0"/>
                </a:solidFill>
                <a:effectLst>
                  <a:outerShdw blurRad="25500" dist="23000" dir="7020000" algn="tl">
                    <a:srgbClr val="000000">
                      <a:alpha val="50000"/>
                    </a:srgbClr>
                  </a:outerShdw>
                </a:effectLst>
                <a:latin typeface="Sitka Text" pitchFamily="2" charset="0"/>
                <a:cs typeface="Sora" charset="0"/>
              </a:rPr>
              <a:t>Any Questions?</a:t>
            </a:r>
            <a:endParaRPr lang="en-IN" sz="2800" b="1" cap="none" spc="0" dirty="0">
              <a:ln w="18000">
                <a:solidFill>
                  <a:schemeClr val="accent2">
                    <a:satMod val="140000"/>
                  </a:schemeClr>
                </a:solidFill>
                <a:prstDash val="solid"/>
                <a:miter lim="800000"/>
              </a:ln>
              <a:solidFill>
                <a:srgbClr val="0070C0"/>
              </a:solid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29707811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14" name="Subtitle 13"/>
          <p:cNvSpPr>
            <a:spLocks noGrp="1"/>
          </p:cNvSpPr>
          <p:nvPr>
            <p:ph type="subTitle" idx="1"/>
          </p:nvPr>
        </p:nvSpPr>
        <p:spPr>
          <a:xfrm>
            <a:off x="843997" y="1308818"/>
            <a:ext cx="7262574" cy="2937867"/>
          </a:xfrm>
        </p:spPr>
        <p:txBody>
          <a:bodyPr/>
          <a:lstStyle/>
          <a:p>
            <a:pPr marL="139700" indent="0" algn="just">
              <a:lnSpc>
                <a:spcPct val="150000"/>
              </a:lnSpc>
              <a:buNone/>
            </a:pPr>
            <a:r>
              <a:rPr lang="en-US" dirty="0">
                <a:latin typeface="Times New Roman" panose="02020603050405020304" pitchFamily="18" charset="0"/>
                <a:cs typeface="Times New Roman" panose="02020603050405020304" pitchFamily="18" charset="0"/>
              </a:rPr>
              <a:t>A synthetic dataset was generated using latent diffusion to create high-quality AI images that mimic the CIFAR-10 dataset, enabling comparison with real photographs. The project addressed a binary classification problem, distinguishing between real and AI-generated images, using Convolutional Neural Networks (CNNs) for classification. After training 36 CNN architectures and optimizing </a:t>
            </a:r>
            <a:r>
              <a:rPr lang="en-US" dirty="0" err="1">
                <a:latin typeface="Times New Roman" panose="02020603050405020304" pitchFamily="18" charset="0"/>
                <a:cs typeface="Times New Roman" panose="02020603050405020304" pitchFamily="18" charset="0"/>
              </a:rPr>
              <a:t>hyperparameters</a:t>
            </a:r>
            <a:r>
              <a:rPr lang="en-US" dirty="0">
                <a:latin typeface="Times New Roman" panose="02020603050405020304" pitchFamily="18" charset="0"/>
                <a:cs typeface="Times New Roman" panose="02020603050405020304" pitchFamily="18" charset="0"/>
              </a:rPr>
              <a:t>. Gradient Class Activation Mapping (Grad-CAM) was applied to interpret the model’s decision-making process, revealing that the model relied on small background imperfections rather than the main entity in the image.</a:t>
            </a:r>
          </a:p>
        </p:txBody>
      </p:sp>
      <p:sp>
        <p:nvSpPr>
          <p:cNvPr id="449" name="Google Shape;449;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ABSTRACT</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8"/>
          <p:cNvSpPr txBox="1">
            <a:spLocks noGrp="1"/>
          </p:cNvSpPr>
          <p:nvPr>
            <p:ph type="title"/>
          </p:nvPr>
        </p:nvSpPr>
        <p:spPr>
          <a:xfrm>
            <a:off x="697140" y="52884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Sora" panose="020B0604020202020204" charset="0"/>
                <a:cs typeface="Sora" panose="020B0604020202020204" charset="0"/>
              </a:rPr>
              <a:t>EXISTING SYSTEM OVERVIEW</a:t>
            </a:r>
            <a:endParaRPr dirty="0">
              <a:latin typeface="Sora" panose="020B0604020202020204" charset="0"/>
              <a:cs typeface="Sora" panose="020B0604020202020204" charset="0"/>
            </a:endParaRPr>
          </a:p>
        </p:txBody>
      </p:sp>
      <p:sp>
        <p:nvSpPr>
          <p:cNvPr id="526" name="Google Shape;526;p38"/>
          <p:cNvSpPr txBox="1">
            <a:spLocks noGrp="1"/>
          </p:cNvSpPr>
          <p:nvPr>
            <p:ph type="subTitle" idx="2"/>
          </p:nvPr>
        </p:nvSpPr>
        <p:spPr>
          <a:xfrm>
            <a:off x="1371601" y="1391100"/>
            <a:ext cx="6286500" cy="1921500"/>
          </a:xfrm>
          <a:prstGeom prst="rect">
            <a:avLst/>
          </a:prstGeom>
        </p:spPr>
        <p:txBody>
          <a:bodyPr spcFirstLastPara="1" wrap="square" lIns="91425" tIns="91425" rIns="91425" bIns="91425" anchor="t" anchorCtr="0">
            <a:noAutofit/>
          </a:bodyPr>
          <a:lstStyle/>
          <a:p>
            <a:pPr algn="just">
              <a:lnSpc>
                <a:spcPct val="150000"/>
              </a:lnSpc>
            </a:pPr>
            <a:r>
              <a:rPr lang="en-US" dirty="0" smtClean="0">
                <a:latin typeface="Times New Roman" pitchFamily="18" charset="0"/>
                <a:cs typeface="Times New Roman" pitchFamily="18" charset="0"/>
              </a:rPr>
              <a:t>       Existing system </a:t>
            </a:r>
            <a:r>
              <a:rPr lang="en-US" dirty="0">
                <a:latin typeface="Times New Roman" pitchFamily="18" charset="0"/>
                <a:cs typeface="Times New Roman" pitchFamily="18" charset="0"/>
              </a:rPr>
              <a:t>use advanced techniques like LDMs (e.g., Stable Diffusion, DALL-E, </a:t>
            </a:r>
            <a:r>
              <a:rPr lang="en-US" dirty="0" err="1">
                <a:latin typeface="Times New Roman" pitchFamily="18" charset="0"/>
                <a:cs typeface="Times New Roman" pitchFamily="18" charset="0"/>
              </a:rPr>
              <a:t>Imagen</a:t>
            </a:r>
            <a:r>
              <a:rPr lang="en-US" dirty="0">
                <a:latin typeface="Times New Roman" pitchFamily="18" charset="0"/>
                <a:cs typeface="Times New Roman" pitchFamily="18" charset="0"/>
              </a:rPr>
              <a:t>) to detect AI-generated images, which are visually complex and hard to identify. Detection methods such as DE-FAKE, </a:t>
            </a:r>
            <a:r>
              <a:rPr lang="en-US" dirty="0" err="1">
                <a:latin typeface="Times New Roman" pitchFamily="18" charset="0"/>
                <a:cs typeface="Times New Roman" pitchFamily="18" charset="0"/>
              </a:rPr>
              <a:t>EfficientNet</a:t>
            </a:r>
            <a:r>
              <a:rPr lang="en-US" dirty="0">
                <a:latin typeface="Times New Roman" pitchFamily="18" charset="0"/>
                <a:cs typeface="Times New Roman" pitchFamily="18" charset="0"/>
              </a:rPr>
              <a:t>, Vision Transformers, Optical Flow, and CNN-LSTM models show promise but still face challenges with high-quality images, generalization across datasets, and limited interpretability.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12CDC3-F54F-1182-9C9D-DD95548E565D}"/>
              </a:ext>
            </a:extLst>
          </p:cNvPr>
          <p:cNvSpPr>
            <a:spLocks noGrp="1"/>
          </p:cNvSpPr>
          <p:nvPr>
            <p:ph type="title"/>
          </p:nvPr>
        </p:nvSpPr>
        <p:spPr/>
        <p:txBody>
          <a:bodyPr/>
          <a:lstStyle/>
          <a:p>
            <a:pPr algn="ctr"/>
            <a:r>
              <a:rPr lang="en" dirty="0"/>
              <a:t>LIMITATIONS OF EXISTING SYSTEM</a:t>
            </a:r>
            <a:endParaRPr lang="en-IN" dirty="0"/>
          </a:p>
        </p:txBody>
      </p:sp>
      <p:sp>
        <p:nvSpPr>
          <p:cNvPr id="18" name="TextBox 17">
            <a:extLst>
              <a:ext uri="{FF2B5EF4-FFF2-40B4-BE49-F238E27FC236}">
                <a16:creationId xmlns:a16="http://schemas.microsoft.com/office/drawing/2014/main" xmlns="" id="{EBABDBEC-C7EB-7A05-62B2-AA5B8D3ECD4B}"/>
              </a:ext>
            </a:extLst>
          </p:cNvPr>
          <p:cNvSpPr txBox="1"/>
          <p:nvPr/>
        </p:nvSpPr>
        <p:spPr>
          <a:xfrm>
            <a:off x="994461" y="1386363"/>
            <a:ext cx="7029399" cy="300082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Reliance on Visual Glitches</a:t>
            </a:r>
            <a:r>
              <a:rPr lang="en-US" dirty="0">
                <a:latin typeface="Times New Roman" panose="02020603050405020304" pitchFamily="18" charset="0"/>
                <a:cs typeface="Times New Roman" panose="02020603050405020304" pitchFamily="18" charset="0"/>
              </a:rPr>
              <a:t>: Methods depend on visible imperfections, which are rare in advanced </a:t>
            </a:r>
            <a:r>
              <a:rPr lang="en-US" dirty="0" smtClean="0">
                <a:latin typeface="Times New Roman" panose="02020603050405020304" pitchFamily="18" charset="0"/>
                <a:cs typeface="Times New Roman" panose="02020603050405020304" pitchFamily="18" charset="0"/>
              </a:rPr>
              <a:t>models.</a:t>
            </a:r>
          </a:p>
          <a:p>
            <a:pPr marL="285750" indent="-285750" algn="just">
              <a:lnSpc>
                <a:spcPct val="150000"/>
              </a:lnSpc>
              <a:buFont typeface="Arial" panose="020B0604020202020204" pitchFamily="34" charset="0"/>
              <a:buChar char="•"/>
            </a:pPr>
            <a:r>
              <a:rPr lang="en-US" b="1" dirty="0" smtClean="0">
                <a:solidFill>
                  <a:srgbClr val="0D0D0D"/>
                </a:solidFill>
                <a:latin typeface="Times New Roman" panose="02020603050405020304" pitchFamily="18" charset="0"/>
                <a:cs typeface="Times New Roman" panose="02020603050405020304" pitchFamily="18" charset="0"/>
              </a:rPr>
              <a:t>Lack </a:t>
            </a:r>
            <a:r>
              <a:rPr lang="en-US" b="1" dirty="0">
                <a:solidFill>
                  <a:srgbClr val="0D0D0D"/>
                </a:solidFill>
                <a:latin typeface="Times New Roman" panose="02020603050405020304" pitchFamily="18" charset="0"/>
                <a:cs typeface="Times New Roman" panose="02020603050405020304" pitchFamily="18" charset="0"/>
              </a:rPr>
              <a:t>of Interpretability</a:t>
            </a:r>
            <a:r>
              <a:rPr lang="en-US" dirty="0">
                <a:solidFill>
                  <a:srgbClr val="0D0D0D"/>
                </a:solidFill>
                <a:latin typeface="Times New Roman" panose="02020603050405020304" pitchFamily="18" charset="0"/>
                <a:cs typeface="Times New Roman" panose="02020603050405020304" pitchFamily="18" charset="0"/>
              </a:rPr>
              <a:t>: Most models are black-boxes, making them unreliable for sensitive use cases.</a:t>
            </a:r>
          </a:p>
          <a:p>
            <a:pPr marL="285750" indent="-285750" algn="just">
              <a:lnSpc>
                <a:spcPct val="150000"/>
              </a:lnSpc>
              <a:buFont typeface="Arial" panose="020B0604020202020204" pitchFamily="34" charset="0"/>
              <a:buChar char="•"/>
            </a:pPr>
            <a:r>
              <a:rPr lang="en-US" b="1" dirty="0">
                <a:solidFill>
                  <a:srgbClr val="0D0D0D"/>
                </a:solidFill>
                <a:latin typeface="Times New Roman" panose="02020603050405020304" pitchFamily="18" charset="0"/>
                <a:cs typeface="Times New Roman" panose="02020603050405020304" pitchFamily="18" charset="0"/>
              </a:rPr>
              <a:t>Missed Subtle Features</a:t>
            </a:r>
            <a:r>
              <a:rPr lang="en-US" dirty="0">
                <a:solidFill>
                  <a:srgbClr val="0D0D0D"/>
                </a:solidFill>
                <a:latin typeface="Times New Roman" panose="02020603050405020304" pitchFamily="18" charset="0"/>
                <a:cs typeface="Times New Roman" panose="02020603050405020304" pitchFamily="18" charset="0"/>
              </a:rPr>
              <a:t>: Current methods often overlook small imperfections in high-quality images.</a:t>
            </a:r>
          </a:p>
          <a:p>
            <a:pPr marL="285750" indent="-285750" algn="just">
              <a:lnSpc>
                <a:spcPct val="150000"/>
              </a:lnSpc>
              <a:buFont typeface="Arial" panose="020B0604020202020204" pitchFamily="34" charset="0"/>
              <a:buChar char="•"/>
            </a:pPr>
            <a:r>
              <a:rPr lang="en-US" b="1" dirty="0">
                <a:solidFill>
                  <a:srgbClr val="0D0D0D"/>
                </a:solidFill>
                <a:latin typeface="Times New Roman" panose="02020603050405020304" pitchFamily="18" charset="0"/>
                <a:cs typeface="Times New Roman" panose="02020603050405020304" pitchFamily="18" charset="0"/>
              </a:rPr>
              <a:t>Accuracy Challenges</a:t>
            </a:r>
            <a:r>
              <a:rPr lang="en-US" dirty="0">
                <a:solidFill>
                  <a:srgbClr val="0D0D0D"/>
                </a:solidFill>
                <a:latin typeface="Times New Roman" panose="02020603050405020304" pitchFamily="18" charset="0"/>
                <a:cs typeface="Times New Roman" panose="02020603050405020304" pitchFamily="18" charset="0"/>
              </a:rPr>
              <a:t>: Existing methods struggle with low accuracy, especially for high-fidelity images.</a:t>
            </a:r>
          </a:p>
          <a:p>
            <a:pPr marL="285750" indent="-285750" algn="just">
              <a:lnSpc>
                <a:spcPct val="150000"/>
              </a:lnSpc>
              <a:buFont typeface="Arial" panose="020B0604020202020204" pitchFamily="34" charset="0"/>
              <a:buChar char="•"/>
            </a:pPr>
            <a:endParaRPr lang="en-US" dirty="0">
              <a:solidFill>
                <a:srgbClr val="0D0D0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54815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9"/>
          <p:cNvSpPr txBox="1">
            <a:spLocks noGrp="1"/>
          </p:cNvSpPr>
          <p:nvPr>
            <p:ph type="title"/>
          </p:nvPr>
        </p:nvSpPr>
        <p:spPr>
          <a:xfrm>
            <a:off x="720000" y="56694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PROPOSED SYSTEM OVERVIEW</a:t>
            </a:r>
            <a:endParaRPr dirty="0"/>
          </a:p>
        </p:txBody>
      </p:sp>
      <p:grpSp>
        <p:nvGrpSpPr>
          <p:cNvPr id="533" name="Google Shape;533;p39"/>
          <p:cNvGrpSpPr/>
          <p:nvPr/>
        </p:nvGrpSpPr>
        <p:grpSpPr>
          <a:xfrm>
            <a:off x="5824825" y="1527650"/>
            <a:ext cx="2854173" cy="2794752"/>
            <a:chOff x="5824825" y="1527650"/>
            <a:chExt cx="2854173" cy="2794752"/>
          </a:xfrm>
        </p:grpSpPr>
        <p:sp>
          <p:nvSpPr>
            <p:cNvPr id="534" name="Google Shape;534;p39"/>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39"/>
            <p:cNvGrpSpPr/>
            <p:nvPr/>
          </p:nvGrpSpPr>
          <p:grpSpPr>
            <a:xfrm>
              <a:off x="5824825" y="1527650"/>
              <a:ext cx="2854173" cy="2794752"/>
              <a:chOff x="5824825" y="1527650"/>
              <a:chExt cx="2854173" cy="2794752"/>
            </a:xfrm>
          </p:grpSpPr>
          <p:sp>
            <p:nvSpPr>
              <p:cNvPr id="538" name="Google Shape;538;p39"/>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9"/>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xmlns="" id="{4A955A76-72D5-7266-90D4-C99428FAC2C9}"/>
              </a:ext>
            </a:extLst>
          </p:cNvPr>
          <p:cNvSpPr txBox="1"/>
          <p:nvPr/>
        </p:nvSpPr>
        <p:spPr>
          <a:xfrm>
            <a:off x="840641" y="1456969"/>
            <a:ext cx="4845648" cy="2677656"/>
          </a:xfrm>
          <a:prstGeom prst="rect">
            <a:avLst/>
          </a:prstGeom>
          <a:noFill/>
        </p:spPr>
        <p:txBody>
          <a:bodyPr wrap="square" rtlCol="0">
            <a:spAutoFit/>
          </a:bodyPr>
          <a:lstStyle/>
          <a:p>
            <a:pPr algn="just">
              <a:lnSpc>
                <a:spcPct val="150000"/>
              </a:lnSpc>
            </a:pPr>
            <a:r>
              <a:rPr lang="en-US" dirty="0">
                <a:latin typeface="Times New Roman" pitchFamily="18" charset="0"/>
                <a:cs typeface="Times New Roman" pitchFamily="18" charset="0"/>
              </a:rPr>
              <a:t>The system employs a fine-tuned CNN to classify real and synthetic images, supported by Grad-CAM to visualize decision-making regions. It introduces the CIFAKE dataset with 60,000 real and 60,000 synthetic images. A dynamic retraining mechanism helps the model adapt to evolving synthetic image features. This approach focuses on detecting subtle visual anomalies. Overall, it offers improved performance compared to existing detection methods.</a:t>
            </a: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B379D2F1-ABC8-BD93-24BF-5A9DFD9B518E}"/>
              </a:ext>
            </a:extLst>
          </p:cNvPr>
          <p:cNvSpPr>
            <a:spLocks noGrp="1"/>
          </p:cNvSpPr>
          <p:nvPr>
            <p:ph type="title"/>
          </p:nvPr>
        </p:nvSpPr>
        <p:spPr/>
        <p:txBody>
          <a:bodyPr/>
          <a:lstStyle/>
          <a:p>
            <a:pPr algn="ctr"/>
            <a:r>
              <a:rPr lang="en-US" dirty="0"/>
              <a:t>ADVANTAGES OF PROPOSED SYSTEM</a:t>
            </a:r>
            <a:endParaRPr lang="en-IN" dirty="0"/>
          </a:p>
        </p:txBody>
      </p:sp>
      <p:sp>
        <p:nvSpPr>
          <p:cNvPr id="5" name="Rectangle 1">
            <a:extLst>
              <a:ext uri="{FF2B5EF4-FFF2-40B4-BE49-F238E27FC236}">
                <a16:creationId xmlns:a16="http://schemas.microsoft.com/office/drawing/2014/main" xmlns="" id="{9050EA92-5133-6FB8-2D5F-58819D1CAD6B}"/>
              </a:ext>
            </a:extLst>
          </p:cNvPr>
          <p:cNvSpPr>
            <a:spLocks noGrp="1" noChangeArrowheads="1"/>
          </p:cNvSpPr>
          <p:nvPr>
            <p:ph type="subTitle" idx="1"/>
          </p:nvPr>
        </p:nvSpPr>
        <p:spPr bwMode="auto">
          <a:xfrm>
            <a:off x="1160291" y="1469141"/>
            <a:ext cx="659686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Higher Accuracy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CNN achieves </a:t>
            </a:r>
            <a:r>
              <a:rPr lang="en-US" altLang="en-US" dirty="0">
                <a:solidFill>
                  <a:schemeClr val="tx1"/>
                </a:solidFill>
                <a:latin typeface="Times New Roman" panose="02020603050405020304" pitchFamily="18" charset="0"/>
                <a:cs typeface="Times New Roman" panose="02020603050405020304" pitchFamily="18" charset="0"/>
              </a:rPr>
              <a:t>more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accuracy, out performing existing methods for high-quality synthetic images.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Explainability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Grad-CAM visualizes key features, enhancing model transparency over black-box methods.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Dynamic Adaptability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updates itself through retraining to handle new synthetic image challenges</a:t>
            </a:r>
            <a:r>
              <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 on Subtle Imperfections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detects small glitches and anomalies, improving detection of high-fidelity synthetic images.</a:t>
            </a:r>
          </a:p>
        </p:txBody>
      </p:sp>
    </p:spTree>
    <p:extLst>
      <p:ext uri="{BB962C8B-B14F-4D97-AF65-F5344CB8AC3E}">
        <p14:creationId xmlns:p14="http://schemas.microsoft.com/office/powerpoint/2010/main" val="2893304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SOFTWARE REQUIREMENTS</a:t>
            </a:r>
            <a:endParaRPr dirty="0"/>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000"/>
                    </a14:imgEffect>
                    <a14:imgEffect>
                      <a14:saturation sat="52000"/>
                    </a14:imgEffect>
                  </a14:imgLayer>
                </a14:imgProps>
              </a:ext>
              <a:ext uri="{28A0092B-C50C-407E-A947-70E740481C1C}">
                <a14:useLocalDpi xmlns:a14="http://schemas.microsoft.com/office/drawing/2010/main" val="0"/>
              </a:ext>
            </a:extLst>
          </a:blip>
          <a:srcRect/>
          <a:stretch>
            <a:fillRect/>
          </a:stretch>
        </p:blipFill>
        <p:spPr bwMode="auto">
          <a:xfrm>
            <a:off x="1409700" y="1111132"/>
            <a:ext cx="6135053" cy="368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524;p38"/>
          <p:cNvSpPr txBox="1">
            <a:spLocks/>
          </p:cNvSpPr>
          <p:nvPr/>
        </p:nvSpPr>
        <p:spPr>
          <a:xfrm>
            <a:off x="0" y="132872"/>
            <a:ext cx="91440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pPr algn="ctr"/>
            <a:r>
              <a:rPr lang="en-US" dirty="0" smtClean="0">
                <a:latin typeface="Sora" panose="020B0604020202020204" charset="0"/>
                <a:cs typeface="Sora" panose="020B0604020202020204" charset="0"/>
              </a:rPr>
              <a:t>ARCHITECTURE AND FLOW OF SYSTEM</a:t>
            </a:r>
            <a:endParaRPr lang="en-IN" dirty="0">
              <a:latin typeface="Sora" panose="020B0604020202020204" charset="0"/>
              <a:cs typeface="Sora" panose="020B0604020202020204" charset="0"/>
            </a:endParaRPr>
          </a:p>
        </p:txBody>
      </p:sp>
      <p:sp>
        <p:nvSpPr>
          <p:cNvPr id="4" name="TextBox 3"/>
          <p:cNvSpPr txBox="1"/>
          <p:nvPr/>
        </p:nvSpPr>
        <p:spPr>
          <a:xfrm>
            <a:off x="3379643" y="2288560"/>
            <a:ext cx="1480788" cy="110799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b="1" dirty="0">
                <a:latin typeface="Times New Roman" pitchFamily="18" charset="0"/>
                <a:cs typeface="Times New Roman" pitchFamily="18" charset="0"/>
              </a:rPr>
              <a:t>Image Generation:</a:t>
            </a:r>
            <a:r>
              <a:rPr lang="en-US" sz="1100" dirty="0">
                <a:latin typeface="Times New Roman" pitchFamily="18" charset="0"/>
                <a:cs typeface="Times New Roman" pitchFamily="18" charset="0"/>
              </a:rPr>
              <a:t/>
            </a:r>
            <a:br>
              <a:rPr lang="en-US" sz="1100" dirty="0">
                <a:latin typeface="Times New Roman" pitchFamily="18" charset="0"/>
                <a:cs typeface="Times New Roman" pitchFamily="18" charset="0"/>
              </a:rPr>
            </a:br>
            <a:r>
              <a:rPr lang="en-US" sz="1100" dirty="0">
                <a:latin typeface="Times New Roman" pitchFamily="18" charset="0"/>
                <a:cs typeface="Times New Roman" pitchFamily="18" charset="0"/>
              </a:rPr>
              <a:t>Synthetic images are created using a latent diffusion model to mimic the CIFAR-10 dataset.</a:t>
            </a:r>
            <a:endParaRPr lang="en-IN" sz="1100" dirty="0">
              <a:latin typeface="Times New Roman" pitchFamily="18" charset="0"/>
              <a:cs typeface="Times New Roman" pitchFamily="18" charset="0"/>
            </a:endParaRPr>
          </a:p>
        </p:txBody>
      </p:sp>
      <p:sp>
        <p:nvSpPr>
          <p:cNvPr id="5" name="TextBox 4"/>
          <p:cNvSpPr txBox="1"/>
          <p:nvPr/>
        </p:nvSpPr>
        <p:spPr>
          <a:xfrm>
            <a:off x="4967112" y="3546552"/>
            <a:ext cx="1543746" cy="110799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b="1" dirty="0" smtClean="0">
                <a:latin typeface="Times New Roman" pitchFamily="18" charset="0"/>
                <a:cs typeface="Times New Roman" pitchFamily="18" charset="0"/>
              </a:rPr>
              <a:t>Data Preprocessing</a:t>
            </a:r>
            <a:r>
              <a:rPr lang="en-US" sz="1100" b="1" dirty="0">
                <a:latin typeface="Times New Roman" pitchFamily="18" charset="0"/>
                <a:cs typeface="Times New Roman" pitchFamily="18" charset="0"/>
              </a:rPr>
              <a:t>:</a:t>
            </a:r>
            <a:r>
              <a:rPr lang="en-US" sz="1100" dirty="0">
                <a:latin typeface="Times New Roman" pitchFamily="18" charset="0"/>
                <a:cs typeface="Times New Roman" pitchFamily="18" charset="0"/>
              </a:rPr>
              <a:t/>
            </a:r>
            <a:br>
              <a:rPr lang="en-US" sz="1100" dirty="0">
                <a:latin typeface="Times New Roman" pitchFamily="18" charset="0"/>
                <a:cs typeface="Times New Roman" pitchFamily="18" charset="0"/>
              </a:rPr>
            </a:br>
            <a:r>
              <a:rPr lang="en-US" sz="1100" dirty="0">
                <a:latin typeface="Times New Roman" pitchFamily="18" charset="0"/>
                <a:cs typeface="Times New Roman" pitchFamily="18" charset="0"/>
              </a:rPr>
              <a:t>Both real and synthetic images are resized, normalized, and prepared for CNN input.</a:t>
            </a:r>
            <a:endParaRPr lang="en-IN" sz="1100" dirty="0">
              <a:latin typeface="Times New Roman" pitchFamily="18" charset="0"/>
              <a:cs typeface="Times New Roman" pitchFamily="18" charset="0"/>
            </a:endParaRPr>
          </a:p>
        </p:txBody>
      </p:sp>
      <p:sp>
        <p:nvSpPr>
          <p:cNvPr id="6" name="TextBox 5"/>
          <p:cNvSpPr txBox="1"/>
          <p:nvPr/>
        </p:nvSpPr>
        <p:spPr>
          <a:xfrm>
            <a:off x="5119232" y="1114265"/>
            <a:ext cx="1705754" cy="110799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b="1" dirty="0">
                <a:latin typeface="Times New Roman" pitchFamily="18" charset="0"/>
                <a:cs typeface="Times New Roman" pitchFamily="18" charset="0"/>
              </a:rPr>
              <a:t>Model Training:</a:t>
            </a:r>
            <a:r>
              <a:rPr lang="en-US" sz="1100" dirty="0">
                <a:latin typeface="Times New Roman" pitchFamily="18" charset="0"/>
                <a:cs typeface="Times New Roman" pitchFamily="18" charset="0"/>
              </a:rPr>
              <a:t/>
            </a:r>
            <a:br>
              <a:rPr lang="en-US" sz="1100" dirty="0">
                <a:latin typeface="Times New Roman" pitchFamily="18" charset="0"/>
                <a:cs typeface="Times New Roman" pitchFamily="18" charset="0"/>
              </a:rPr>
            </a:br>
            <a:r>
              <a:rPr lang="en-US" sz="1100" dirty="0">
                <a:latin typeface="Times New Roman" pitchFamily="18" charset="0"/>
                <a:cs typeface="Times New Roman" pitchFamily="18" charset="0"/>
              </a:rPr>
              <a:t>36 Convolutional Neural Network (CNN) architectures are trained on the dataset for binary classification.</a:t>
            </a:r>
            <a:endParaRPr lang="en-IN" sz="1100" dirty="0">
              <a:latin typeface="Times New Roman" pitchFamily="18" charset="0"/>
              <a:cs typeface="Times New Roman" pitchFamily="18" charset="0"/>
            </a:endParaRPr>
          </a:p>
        </p:txBody>
      </p:sp>
      <p:sp>
        <p:nvSpPr>
          <p:cNvPr id="7" name="TextBox 6"/>
          <p:cNvSpPr txBox="1"/>
          <p:nvPr/>
        </p:nvSpPr>
        <p:spPr>
          <a:xfrm>
            <a:off x="6988819" y="3547493"/>
            <a:ext cx="1554480" cy="93871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b="1" dirty="0">
                <a:latin typeface="Times New Roman" pitchFamily="18" charset="0"/>
                <a:cs typeface="Times New Roman" pitchFamily="18" charset="0"/>
              </a:rPr>
              <a:t>Prediction:</a:t>
            </a:r>
            <a:r>
              <a:rPr lang="en-US" sz="1100" dirty="0">
                <a:latin typeface="Times New Roman" pitchFamily="18" charset="0"/>
                <a:cs typeface="Times New Roman" pitchFamily="18" charset="0"/>
              </a:rPr>
              <a:t/>
            </a:r>
            <a:br>
              <a:rPr lang="en-US" sz="1100" dirty="0">
                <a:latin typeface="Times New Roman" pitchFamily="18" charset="0"/>
                <a:cs typeface="Times New Roman" pitchFamily="18" charset="0"/>
              </a:rPr>
            </a:br>
            <a:r>
              <a:rPr lang="en-US" sz="1100" dirty="0">
                <a:latin typeface="Times New Roman" pitchFamily="18" charset="0"/>
                <a:cs typeface="Times New Roman" pitchFamily="18" charset="0"/>
              </a:rPr>
              <a:t>The trained models classify images as either </a:t>
            </a:r>
            <a:r>
              <a:rPr lang="en-US" sz="1100" i="1" dirty="0">
                <a:latin typeface="Times New Roman" pitchFamily="18" charset="0"/>
                <a:cs typeface="Times New Roman" pitchFamily="18" charset="0"/>
              </a:rPr>
              <a:t>real</a:t>
            </a:r>
            <a:r>
              <a:rPr lang="en-US" sz="1100" dirty="0">
                <a:latin typeface="Times New Roman" pitchFamily="18" charset="0"/>
                <a:cs typeface="Times New Roman" pitchFamily="18" charset="0"/>
              </a:rPr>
              <a:t> or </a:t>
            </a:r>
            <a:r>
              <a:rPr lang="en-US" sz="1100" i="1" dirty="0">
                <a:latin typeface="Times New Roman" pitchFamily="18" charset="0"/>
                <a:cs typeface="Times New Roman" pitchFamily="18" charset="0"/>
              </a:rPr>
              <a:t>AI-generated (fake)</a:t>
            </a:r>
            <a:r>
              <a:rPr lang="en-US" sz="1100" dirty="0">
                <a:latin typeface="Times New Roman" pitchFamily="18" charset="0"/>
                <a:cs typeface="Times New Roman" pitchFamily="18" charset="0"/>
              </a:rPr>
              <a:t>.</a:t>
            </a:r>
            <a:endParaRPr lang="en-IN" sz="1100" dirty="0">
              <a:latin typeface="Times New Roman" pitchFamily="18" charset="0"/>
              <a:cs typeface="Times New Roman" pitchFamily="18" charset="0"/>
            </a:endParaRPr>
          </a:p>
        </p:txBody>
      </p:sp>
      <p:sp>
        <p:nvSpPr>
          <p:cNvPr id="8" name="TextBox 7"/>
          <p:cNvSpPr txBox="1"/>
          <p:nvPr/>
        </p:nvSpPr>
        <p:spPr>
          <a:xfrm>
            <a:off x="7299960" y="1114265"/>
            <a:ext cx="1584960" cy="110799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b="1" dirty="0">
                <a:latin typeface="Times New Roman" pitchFamily="18" charset="0"/>
                <a:cs typeface="Times New Roman" pitchFamily="18" charset="0"/>
              </a:rPr>
              <a:t>Interpretability:</a:t>
            </a:r>
            <a:r>
              <a:rPr lang="en-US" sz="1100" dirty="0">
                <a:latin typeface="Times New Roman" pitchFamily="18" charset="0"/>
                <a:cs typeface="Times New Roman" pitchFamily="18" charset="0"/>
              </a:rPr>
              <a:t/>
            </a:r>
            <a:br>
              <a:rPr lang="en-US" sz="1100" dirty="0">
                <a:latin typeface="Times New Roman" pitchFamily="18" charset="0"/>
                <a:cs typeface="Times New Roman" pitchFamily="18" charset="0"/>
              </a:rPr>
            </a:br>
            <a:r>
              <a:rPr lang="en-US" sz="1100" dirty="0">
                <a:latin typeface="Times New Roman" pitchFamily="18" charset="0"/>
                <a:cs typeface="Times New Roman" pitchFamily="18" charset="0"/>
              </a:rPr>
              <a:t>Grad-CAM is applied to visualize the regions influencing the model’s decisions.</a:t>
            </a:r>
          </a:p>
          <a:p>
            <a:endParaRPr lang="en-IN" sz="1100" dirty="0">
              <a:latin typeface="Times New Roman" pitchFamily="18" charset="0"/>
              <a:cs typeface="Times New Roman" pitchFamily="18" charset="0"/>
            </a:endParaRPr>
          </a:p>
        </p:txBody>
      </p:sp>
      <p:cxnSp>
        <p:nvCxnSpPr>
          <p:cNvPr id="9" name="Elbow Connector 8"/>
          <p:cNvCxnSpPr>
            <a:stCxn id="4" idx="1"/>
            <a:endCxn id="5" idx="1"/>
          </p:cNvCxnSpPr>
          <p:nvPr/>
        </p:nvCxnSpPr>
        <p:spPr>
          <a:xfrm rot="10800000" flipH="1" flipV="1">
            <a:off x="3379642" y="2842558"/>
            <a:ext cx="1587469" cy="1257992"/>
          </a:xfrm>
          <a:prstGeom prst="bentConnector3">
            <a:avLst>
              <a:gd name="adj1" fmla="val -672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3"/>
            <a:endCxn id="6" idx="1"/>
          </p:cNvCxnSpPr>
          <p:nvPr/>
        </p:nvCxnSpPr>
        <p:spPr>
          <a:xfrm flipH="1" flipV="1">
            <a:off x="5119232" y="1668263"/>
            <a:ext cx="1391626" cy="2432287"/>
          </a:xfrm>
          <a:prstGeom prst="bentConnector5">
            <a:avLst>
              <a:gd name="adj1" fmla="val -16427"/>
              <a:gd name="adj2" fmla="val 50000"/>
              <a:gd name="adj3" fmla="val 10821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6" idx="3"/>
            <a:endCxn id="7" idx="1"/>
          </p:cNvCxnSpPr>
          <p:nvPr/>
        </p:nvCxnSpPr>
        <p:spPr>
          <a:xfrm>
            <a:off x="6824986" y="1668263"/>
            <a:ext cx="163833" cy="234859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 idx="3"/>
            <a:endCxn id="8" idx="1"/>
          </p:cNvCxnSpPr>
          <p:nvPr/>
        </p:nvCxnSpPr>
        <p:spPr>
          <a:xfrm flipH="1" flipV="1">
            <a:off x="7299960" y="1668263"/>
            <a:ext cx="1243339" cy="2348590"/>
          </a:xfrm>
          <a:prstGeom prst="bentConnector5">
            <a:avLst>
              <a:gd name="adj1" fmla="val -18386"/>
              <a:gd name="adj2" fmla="val 48198"/>
              <a:gd name="adj3" fmla="val 118386"/>
            </a:avLst>
          </a:prstGeom>
          <a:ln>
            <a:tailEnd type="arrow"/>
          </a:ln>
        </p:spPr>
        <p:style>
          <a:lnRef idx="1">
            <a:schemeClr val="accent1"/>
          </a:lnRef>
          <a:fillRef idx="0">
            <a:schemeClr val="accent1"/>
          </a:fillRef>
          <a:effectRef idx="0">
            <a:schemeClr val="accent1"/>
          </a:effectRef>
          <a:fontRef idx="minor">
            <a:schemeClr val="tx1"/>
          </a:fontRef>
        </p:style>
      </p:cxnSp>
      <p:pic>
        <p:nvPicPr>
          <p:cNvPr id="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 y="1147305"/>
            <a:ext cx="2745740" cy="2871945"/>
          </a:xfrm>
          <a:prstGeom prst="rect">
            <a:avLst/>
          </a:prstGeom>
          <a:ln/>
        </p:spPr>
        <p:style>
          <a:lnRef idx="2">
            <a:schemeClr val="accent1"/>
          </a:lnRef>
          <a:fillRef idx="1">
            <a:schemeClr val="lt1"/>
          </a:fillRef>
          <a:effectRef idx="0">
            <a:schemeClr val="accent1"/>
          </a:effectRef>
          <a:fontRef idx="minor">
            <a:schemeClr val="dk1"/>
          </a:fontRef>
        </p:style>
      </p:pic>
      <p:sp>
        <p:nvSpPr>
          <p:cNvPr id="70" name="TextBox 69"/>
          <p:cNvSpPr txBox="1"/>
          <p:nvPr/>
        </p:nvSpPr>
        <p:spPr>
          <a:xfrm>
            <a:off x="264160" y="4186944"/>
            <a:ext cx="2745740" cy="276999"/>
          </a:xfrm>
          <a:prstGeom prst="rect">
            <a:avLst/>
          </a:prstGeom>
          <a:noFill/>
        </p:spPr>
        <p:txBody>
          <a:bodyPr wrap="square" rtlCol="0">
            <a:spAutoFit/>
          </a:bodyPr>
          <a:lstStyle/>
          <a:p>
            <a:pPr algn="ctr"/>
            <a:r>
              <a:rPr lang="en-US" sz="1200" dirty="0" smtClean="0">
                <a:solidFill>
                  <a:schemeClr val="tx1"/>
                </a:solidFill>
                <a:latin typeface="Times New Roman" pitchFamily="18" charset="0"/>
                <a:cs typeface="Times New Roman" pitchFamily="18" charset="0"/>
              </a:rPr>
              <a:t>   Fig-1  System Architecture</a:t>
            </a:r>
            <a:endParaRPr lang="en-IN" sz="12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82221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TotalTime>
  <Words>867</Words>
  <Application>Microsoft Office PowerPoint</Application>
  <PresentationFormat>On-screen Show (16:9)</PresentationFormat>
  <Paragraphs>120</Paragraphs>
  <Slides>22</Slides>
  <Notes>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Sitka Text</vt:lpstr>
      <vt:lpstr>Times New Roman</vt:lpstr>
      <vt:lpstr>Tahoma</vt:lpstr>
      <vt:lpstr>Lato</vt:lpstr>
      <vt:lpstr>Sitka Display</vt:lpstr>
      <vt:lpstr>Sora</vt:lpstr>
      <vt:lpstr>AI Essentials Workshop by Slidesgo</vt:lpstr>
      <vt:lpstr>PowerPoint Presentation</vt:lpstr>
      <vt:lpstr>TABLE OF CONTENT</vt:lpstr>
      <vt:lpstr>ABSTRACT</vt:lpstr>
      <vt:lpstr>EXISTING SYSTEM OVERVIEW</vt:lpstr>
      <vt:lpstr>LIMITATIONS OF EXISTING SYSTEM</vt:lpstr>
      <vt:lpstr>PROPOSED SYSTEM OVERVIEW</vt:lpstr>
      <vt:lpstr>ADVANTAGES OF PROPOSED SYSTEM</vt:lpstr>
      <vt:lpstr>SOFTWARE REQUIREMENTS</vt:lpstr>
      <vt:lpstr>PowerPoint Presentation</vt:lpstr>
      <vt:lpstr>ALGORITHMS</vt:lpstr>
      <vt:lpstr>PowerPoint Presentation</vt:lpstr>
      <vt:lpstr>GRAD-CAM  </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CIFAKE: Image Classification and Explainable identification of Al-Generated Synthetic Images</dc:title>
  <dc:creator>Dell</dc:creator>
  <cp:lastModifiedBy>Dell</cp:lastModifiedBy>
  <cp:revision>43</cp:revision>
  <dcterms:modified xsi:type="dcterms:W3CDTF">2025-04-10T13:40:55Z</dcterms:modified>
</cp:coreProperties>
</file>